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91" r:id="rId3"/>
    <p:sldId id="256" r:id="rId4"/>
    <p:sldId id="301" r:id="rId5"/>
    <p:sldId id="298" r:id="rId6"/>
    <p:sldId id="300" r:id="rId7"/>
    <p:sldId id="302" r:id="rId8"/>
    <p:sldId id="299" r:id="rId9"/>
    <p:sldId id="263" r:id="rId10"/>
    <p:sldId id="282" r:id="rId11"/>
    <p:sldId id="260" r:id="rId12"/>
    <p:sldId id="259" r:id="rId13"/>
    <p:sldId id="268" r:id="rId14"/>
    <p:sldId id="258" r:id="rId15"/>
    <p:sldId id="267" r:id="rId16"/>
    <p:sldId id="271" r:id="rId17"/>
    <p:sldId id="265" r:id="rId18"/>
    <p:sldId id="269" r:id="rId19"/>
    <p:sldId id="296" r:id="rId20"/>
    <p:sldId id="294" r:id="rId21"/>
    <p:sldId id="283" r:id="rId22"/>
    <p:sldId id="277" r:id="rId23"/>
    <p:sldId id="273" r:id="rId24"/>
    <p:sldId id="272" r:id="rId25"/>
    <p:sldId id="274" r:id="rId26"/>
    <p:sldId id="275" r:id="rId27"/>
    <p:sldId id="276" r:id="rId28"/>
    <p:sldId id="279" r:id="rId29"/>
    <p:sldId id="280" r:id="rId30"/>
    <p:sldId id="281" r:id="rId31"/>
    <p:sldId id="295" r:id="rId32"/>
    <p:sldId id="293" r:id="rId33"/>
    <p:sldId id="292" r:id="rId34"/>
    <p:sldId id="297" r:id="rId35"/>
    <p:sldId id="303" r:id="rId36"/>
    <p:sldId id="270" r:id="rId37"/>
    <p:sldId id="304" r:id="rId38"/>
    <p:sldId id="305" r:id="rId39"/>
    <p:sldId id="278" r:id="rId40"/>
    <p:sldId id="285" r:id="rId41"/>
    <p:sldId id="288" r:id="rId4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9" d="100"/>
          <a:sy n="49" d="100"/>
        </p:scale>
        <p:origin x="-121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4D27ACC-B29C-472E-90DF-EC727A00CE7C}" type="datetimeFigureOut">
              <a:rPr lang="sr-Latn-CS" smtClean="0"/>
              <a:pPr/>
              <a:t>26.7.2024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8E500BC-AE3C-45D8-8907-737CEC80271D}" type="slidenum">
              <a:rPr lang="hr-HR" smtClean="0"/>
              <a:pPr/>
              <a:t>‹#›</a:t>
            </a:fld>
            <a:endParaRPr lang="hr-H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D27ACC-B29C-472E-90DF-EC727A00CE7C}" type="datetimeFigureOut">
              <a:rPr lang="sr-Latn-CS" smtClean="0"/>
              <a:pPr/>
              <a:t>26.7.2024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8E500BC-AE3C-45D8-8907-737CEC80271D}"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D27ACC-B29C-472E-90DF-EC727A00CE7C}" type="datetimeFigureOut">
              <a:rPr lang="sr-Latn-CS" smtClean="0"/>
              <a:pPr/>
              <a:t>26.7.2024</a:t>
            </a:fld>
            <a:endParaRPr lang="hr-HR"/>
          </a:p>
        </p:txBody>
      </p:sp>
      <p:sp>
        <p:nvSpPr>
          <p:cNvPr id="5" name="Footer Placeholder 4"/>
          <p:cNvSpPr>
            <a:spLocks noGrp="1"/>
          </p:cNvSpPr>
          <p:nvPr>
            <p:ph type="ftr" sz="quarter" idx="11"/>
          </p:nvPr>
        </p:nvSpPr>
        <p:spPr>
          <a:xfrm>
            <a:off x="2640597" y="6377459"/>
            <a:ext cx="3836404" cy="365125"/>
          </a:xfrm>
        </p:spPr>
        <p:txBody>
          <a:bodyPr/>
          <a:lstStyle/>
          <a:p>
            <a:endParaRPr lang="hr-HR"/>
          </a:p>
        </p:txBody>
      </p:sp>
      <p:sp>
        <p:nvSpPr>
          <p:cNvPr id="6" name="Slide Number Placeholder 5"/>
          <p:cNvSpPr>
            <a:spLocks noGrp="1"/>
          </p:cNvSpPr>
          <p:nvPr>
            <p:ph type="sldNum" sz="quarter" idx="12"/>
          </p:nvPr>
        </p:nvSpPr>
        <p:spPr/>
        <p:txBody>
          <a:bodyPr/>
          <a:lstStyle/>
          <a:p>
            <a:fld id="{A8E500BC-AE3C-45D8-8907-737CEC80271D}"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4D27ACC-B29C-472E-90DF-EC727A00CE7C}" type="datetimeFigureOut">
              <a:rPr lang="sr-Latn-CS" smtClean="0"/>
              <a:pPr/>
              <a:t>26.7.2024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8E500BC-AE3C-45D8-8907-737CEC80271D}"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4D27ACC-B29C-472E-90DF-EC727A00CE7C}" type="datetimeFigureOut">
              <a:rPr lang="sr-Latn-CS" smtClean="0"/>
              <a:pPr/>
              <a:t>26.7.2024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A8E500BC-AE3C-45D8-8907-737CEC80271D}"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4D27ACC-B29C-472E-90DF-EC727A00CE7C}" type="datetimeFigureOut">
              <a:rPr lang="sr-Latn-CS" smtClean="0"/>
              <a:pPr/>
              <a:t>26.7.2024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8E500BC-AE3C-45D8-8907-737CEC80271D}"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4D27ACC-B29C-472E-90DF-EC727A00CE7C}" type="datetimeFigureOut">
              <a:rPr lang="sr-Latn-CS" smtClean="0"/>
              <a:pPr/>
              <a:t>26.7.2024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A8E500BC-AE3C-45D8-8907-737CEC80271D}"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4D27ACC-B29C-472E-90DF-EC727A00CE7C}" type="datetimeFigureOut">
              <a:rPr lang="sr-Latn-CS" smtClean="0"/>
              <a:pPr/>
              <a:t>26.7.2024</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A8E500BC-AE3C-45D8-8907-737CEC80271D}"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27ACC-B29C-472E-90DF-EC727A00CE7C}" type="datetimeFigureOut">
              <a:rPr lang="sr-Latn-CS" smtClean="0"/>
              <a:pPr/>
              <a:t>26.7.2024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A8E500BC-AE3C-45D8-8907-737CEC80271D}"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4D27ACC-B29C-472E-90DF-EC727A00CE7C}" type="datetimeFigureOut">
              <a:rPr lang="sr-Latn-CS" smtClean="0"/>
              <a:pPr/>
              <a:t>26.7.2024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A8E500BC-AE3C-45D8-8907-737CEC80271D}" type="slidenum">
              <a:rPr lang="hr-HR" smtClean="0"/>
              <a:pPr/>
              <a:t>‹#›</a:t>
            </a:fld>
            <a:endParaRPr lang="hr-H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4D27ACC-B29C-472E-90DF-EC727A00CE7C}" type="datetimeFigureOut">
              <a:rPr lang="sr-Latn-CS" smtClean="0"/>
              <a:pPr/>
              <a:t>26.7.2024</a:t>
            </a:fld>
            <a:endParaRPr lang="hr-H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hr-HR"/>
          </a:p>
        </p:txBody>
      </p:sp>
      <p:sp>
        <p:nvSpPr>
          <p:cNvPr id="7" name="Slide Number Placeholder 6"/>
          <p:cNvSpPr>
            <a:spLocks noGrp="1"/>
          </p:cNvSpPr>
          <p:nvPr>
            <p:ph type="sldNum" sz="quarter" idx="12"/>
          </p:nvPr>
        </p:nvSpPr>
        <p:spPr>
          <a:xfrm>
            <a:off x="8339328" y="1170432"/>
            <a:ext cx="733864" cy="201168"/>
          </a:xfrm>
        </p:spPr>
        <p:txBody>
          <a:bodyPr/>
          <a:lstStyle/>
          <a:p>
            <a:fld id="{A8E500BC-AE3C-45D8-8907-737CEC80271D}" type="slidenum">
              <a:rPr lang="hr-HR" smtClean="0"/>
              <a:pPr/>
              <a:t>‹#›</a:t>
            </a:fld>
            <a:endParaRPr lang="hr-H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4D27ACC-B29C-472E-90DF-EC727A00CE7C}" type="datetimeFigureOut">
              <a:rPr lang="sr-Latn-CS" smtClean="0"/>
              <a:pPr/>
              <a:t>26.7.2024</a:t>
            </a:fld>
            <a:endParaRPr lang="hr-H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hr-H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8E500BC-AE3C-45D8-8907-737CEC80271D}"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nida.nih.gov/publications/research-reports/cocaine/how-does-cocaine-produce-its-effec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3357562"/>
            <a:ext cx="8077200" cy="1673352"/>
          </a:xfrm>
        </p:spPr>
        <p:txBody>
          <a:bodyPr>
            <a:normAutofit fontScale="90000"/>
          </a:bodyPr>
          <a:lstStyle/>
          <a:p>
            <a:r>
              <a:rPr lang="pl-PL" dirty="0" smtClean="0"/>
              <a:t>On suicide</a:t>
            </a:r>
            <a:br>
              <a:rPr lang="pl-PL" dirty="0" smtClean="0"/>
            </a:br>
            <a:r>
              <a:rPr lang="en-US" sz="3600" b="0" dirty="0" smtClean="0">
                <a:solidFill>
                  <a:schemeClr val="tx1"/>
                </a:solidFill>
              </a:rPr>
              <a:t>Using Choice Theory to understand the </a:t>
            </a:r>
            <a:r>
              <a:rPr lang="en-US" sz="3600" b="0" dirty="0" err="1" smtClean="0">
                <a:solidFill>
                  <a:schemeClr val="tx1"/>
                </a:solidFill>
              </a:rPr>
              <a:t>behaviour</a:t>
            </a:r>
            <a:r>
              <a:rPr lang="en-US" sz="3600" b="0" dirty="0" smtClean="0">
                <a:solidFill>
                  <a:schemeClr val="tx1"/>
                </a:solidFill>
              </a:rPr>
              <a:t> that could end all suffering at once </a:t>
            </a:r>
            <a:endParaRPr lang="hr-HR" b="0" dirty="0">
              <a:solidFill>
                <a:schemeClr val="tx1"/>
              </a:solidFill>
            </a:endParaRPr>
          </a:p>
        </p:txBody>
      </p:sp>
      <p:sp>
        <p:nvSpPr>
          <p:cNvPr id="3" name="Subtitle 2"/>
          <p:cNvSpPr>
            <a:spLocks noGrp="1"/>
          </p:cNvSpPr>
          <p:nvPr>
            <p:ph type="subTitle" idx="1"/>
          </p:nvPr>
        </p:nvSpPr>
        <p:spPr>
          <a:xfrm>
            <a:off x="357158" y="5143512"/>
            <a:ext cx="8077200" cy="1499616"/>
          </a:xfrm>
        </p:spPr>
        <p:txBody>
          <a:bodyPr/>
          <a:lstStyle/>
          <a:p>
            <a:pPr algn="r"/>
            <a:r>
              <a:rPr lang="hr-HR" dirty="0" err="1" smtClean="0"/>
              <a:t>Keynote</a:t>
            </a:r>
            <a:r>
              <a:rPr lang="hr-HR" dirty="0" smtClean="0"/>
              <a:t>: </a:t>
            </a:r>
            <a:r>
              <a:rPr lang="hr-HR" dirty="0" err="1" smtClean="0"/>
              <a:t>Dick</a:t>
            </a:r>
            <a:r>
              <a:rPr lang="hr-HR" dirty="0" smtClean="0"/>
              <a:t> </a:t>
            </a:r>
            <a:r>
              <a:rPr lang="hr-HR" dirty="0" err="1" smtClean="0"/>
              <a:t>Pulk</a:t>
            </a:r>
            <a:r>
              <a:rPr lang="hr-HR" dirty="0" smtClean="0"/>
              <a:t> </a:t>
            </a:r>
            <a:r>
              <a:rPr lang="hr-HR" dirty="0" err="1" smtClean="0"/>
              <a:t>training</a:t>
            </a:r>
            <a:r>
              <a:rPr lang="hr-HR" dirty="0" smtClean="0"/>
              <a:t> </a:t>
            </a:r>
            <a:r>
              <a:rPr lang="hr-HR" dirty="0" err="1" smtClean="0"/>
              <a:t>day</a:t>
            </a:r>
            <a:r>
              <a:rPr lang="hr-HR" dirty="0" smtClean="0"/>
              <a:t>, Dublin, </a:t>
            </a:r>
            <a:r>
              <a:rPr lang="hr-HR" dirty="0" err="1" smtClean="0"/>
              <a:t>May</a:t>
            </a:r>
            <a:r>
              <a:rPr lang="hr-HR" dirty="0" smtClean="0"/>
              <a:t> 2024</a:t>
            </a:r>
            <a:endParaRPr lang="hr-HR" dirty="0"/>
          </a:p>
        </p:txBody>
      </p:sp>
      <p:sp>
        <p:nvSpPr>
          <p:cNvPr id="4" name="Subtitle 2"/>
          <p:cNvSpPr txBox="1">
            <a:spLocks/>
          </p:cNvSpPr>
          <p:nvPr/>
        </p:nvSpPr>
        <p:spPr>
          <a:xfrm>
            <a:off x="685800" y="1828800"/>
            <a:ext cx="8077200" cy="1499616"/>
          </a:xfrm>
          <a:prstGeom prst="rect">
            <a:avLst/>
          </a:prstGeom>
        </p:spPr>
        <p:txBody>
          <a:bodyPr vert="horz" lIns="118872" tIns="0" rIns="45720" bIns="0" rtlCol="0" anchor="b">
            <a:norm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hr-HR" sz="2000" b="0" i="0" u="none" strike="noStrike" kern="1200" cap="none" spc="0" normalizeH="0" baseline="0" noProof="0" smtClean="0">
                <a:ln>
                  <a:noFill/>
                </a:ln>
                <a:solidFill>
                  <a:srgbClr val="FFFFFF"/>
                </a:solidFill>
                <a:effectLst/>
                <a:uLnTx/>
                <a:uFillTx/>
                <a:latin typeface="+mn-lt"/>
                <a:ea typeface="+mn-ea"/>
                <a:cs typeface="+mn-cs"/>
              </a:rPr>
              <a:t>Danko Butorac</a:t>
            </a:r>
            <a:endParaRPr kumimoji="0" lang="hr-HR" sz="2000" b="0" i="0" u="none"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500042"/>
            <a:ext cx="6143668" cy="4714908"/>
          </a:xfrm>
        </p:spPr>
        <p:txBody>
          <a:bodyPr>
            <a:normAutofit fontScale="90000"/>
          </a:bodyPr>
          <a:lstStyle/>
          <a:p>
            <a:r>
              <a:rPr lang="hr-HR" sz="4800" dirty="0" smtClean="0"/>
              <a:t>Descartes: </a:t>
            </a:r>
            <a:r>
              <a:rPr lang="hr-HR" sz="4800" b="0" dirty="0" err="1" smtClean="0"/>
              <a:t>Cogito</a:t>
            </a:r>
            <a:r>
              <a:rPr lang="hr-HR" sz="4800" b="0" dirty="0" smtClean="0"/>
              <a:t> ergo </a:t>
            </a:r>
            <a:r>
              <a:rPr lang="hr-HR" sz="4800" b="0" dirty="0" err="1" smtClean="0"/>
              <a:t>sum</a:t>
            </a:r>
            <a:r>
              <a:rPr lang="hr-HR" sz="4800" b="0" dirty="0" smtClean="0"/>
              <a:t> 17th </a:t>
            </a:r>
            <a:r>
              <a:rPr lang="hr-HR" sz="4800" b="0" dirty="0" err="1" smtClean="0"/>
              <a:t>century</a:t>
            </a:r>
            <a:r>
              <a:rPr lang="hr-HR" sz="4800" b="0" dirty="0" smtClean="0"/>
              <a:t/>
            </a:r>
            <a:br>
              <a:rPr lang="hr-HR" sz="4800" b="0" dirty="0" smtClean="0"/>
            </a:br>
            <a:r>
              <a:rPr lang="hr-HR" sz="4800" dirty="0" smtClean="0"/>
              <a:t/>
            </a:r>
            <a:br>
              <a:rPr lang="hr-HR" sz="4800" dirty="0" smtClean="0"/>
            </a:br>
            <a:r>
              <a:rPr lang="hr-HR" sz="4800" dirty="0" err="1" smtClean="0"/>
              <a:t>Huserl</a:t>
            </a:r>
            <a:r>
              <a:rPr lang="hr-HR" sz="4800" dirty="0" smtClean="0"/>
              <a:t>: </a:t>
            </a:r>
            <a:r>
              <a:rPr lang="hr-HR" sz="4800" b="0" dirty="0" err="1" smtClean="0"/>
              <a:t>we</a:t>
            </a:r>
            <a:r>
              <a:rPr lang="hr-HR" sz="4800" b="0" dirty="0" smtClean="0"/>
              <a:t> </a:t>
            </a:r>
            <a:r>
              <a:rPr lang="hr-HR" sz="4800" b="0" dirty="0" err="1" smtClean="0"/>
              <a:t>can</a:t>
            </a:r>
            <a:r>
              <a:rPr lang="hr-HR" sz="4800" b="0" dirty="0" smtClean="0"/>
              <a:t> </a:t>
            </a:r>
            <a:r>
              <a:rPr lang="hr-HR" sz="4800" b="0" dirty="0" err="1" smtClean="0"/>
              <a:t>know</a:t>
            </a:r>
            <a:r>
              <a:rPr lang="hr-HR" sz="4800" b="0" dirty="0" smtClean="0"/>
              <a:t> </a:t>
            </a:r>
            <a:r>
              <a:rPr lang="hr-HR" sz="4800" b="0" dirty="0" err="1" smtClean="0"/>
              <a:t>only</a:t>
            </a:r>
            <a:r>
              <a:rPr lang="hr-HR" sz="4800" b="0" dirty="0" smtClean="0"/>
              <a:t> </a:t>
            </a:r>
            <a:r>
              <a:rPr lang="hr-HR" sz="4800" b="0" dirty="0" err="1" smtClean="0"/>
              <a:t>of</a:t>
            </a:r>
            <a:r>
              <a:rPr lang="hr-HR" sz="4800" b="0" dirty="0" smtClean="0"/>
              <a:t> </a:t>
            </a:r>
            <a:r>
              <a:rPr lang="hr-HR" sz="4800" b="0" dirty="0" err="1" smtClean="0"/>
              <a:t>something</a:t>
            </a:r>
            <a:r>
              <a:rPr lang="hr-HR" sz="4800" b="0" dirty="0" smtClean="0"/>
              <a:t> </a:t>
            </a:r>
            <a:r>
              <a:rPr lang="hr-HR" sz="4800" b="0" dirty="0" err="1" smtClean="0"/>
              <a:t>that</a:t>
            </a:r>
            <a:r>
              <a:rPr lang="hr-HR" sz="4800" b="0" dirty="0" smtClean="0"/>
              <a:t> is </a:t>
            </a:r>
            <a:r>
              <a:rPr lang="hr-HR" sz="4800" b="0" dirty="0" err="1" smtClean="0"/>
              <a:t>within</a:t>
            </a:r>
            <a:r>
              <a:rPr lang="hr-HR" sz="4800" b="0" dirty="0" smtClean="0"/>
              <a:t> </a:t>
            </a:r>
            <a:r>
              <a:rPr lang="hr-HR" sz="4800" b="0" dirty="0" err="1" smtClean="0"/>
              <a:t>the</a:t>
            </a:r>
            <a:r>
              <a:rPr lang="hr-HR" sz="4800" b="0" dirty="0" smtClean="0"/>
              <a:t> </a:t>
            </a:r>
            <a:r>
              <a:rPr lang="hr-HR" sz="4800" b="0" dirty="0" err="1" smtClean="0"/>
              <a:t>grasp</a:t>
            </a:r>
            <a:r>
              <a:rPr lang="hr-HR" sz="4800" b="0" dirty="0" smtClean="0"/>
              <a:t> </a:t>
            </a:r>
            <a:r>
              <a:rPr lang="hr-HR" sz="4800" b="0" dirty="0" err="1" smtClean="0"/>
              <a:t>of</a:t>
            </a:r>
            <a:r>
              <a:rPr lang="hr-HR" sz="4800" b="0" dirty="0" smtClean="0"/>
              <a:t> </a:t>
            </a:r>
            <a:r>
              <a:rPr lang="hr-HR" sz="4800" b="0" dirty="0" err="1" smtClean="0"/>
              <a:t>our</a:t>
            </a:r>
            <a:r>
              <a:rPr lang="hr-HR" sz="4800" b="0" dirty="0" smtClean="0"/>
              <a:t> </a:t>
            </a:r>
            <a:r>
              <a:rPr lang="hr-HR" sz="4800" b="0" dirty="0" err="1" smtClean="0"/>
              <a:t>consciousness</a:t>
            </a:r>
            <a:r>
              <a:rPr lang="hr-HR" sz="4800" b="0" dirty="0" smtClean="0"/>
              <a:t> – </a:t>
            </a:r>
            <a:r>
              <a:rPr lang="hr-HR" sz="4800" b="0" dirty="0" err="1" smtClean="0"/>
              <a:t>phenomenology</a:t>
            </a:r>
            <a:r>
              <a:rPr lang="hr-HR" sz="4800" b="0" dirty="0" smtClean="0"/>
              <a:t> – 20th </a:t>
            </a:r>
            <a:r>
              <a:rPr lang="hr-HR" sz="4800" b="0" dirty="0" err="1" smtClean="0"/>
              <a:t>century</a:t>
            </a:r>
            <a:r>
              <a:rPr lang="hr-HR" sz="4200" dirty="0" smtClean="0"/>
              <a:t/>
            </a:r>
            <a:br>
              <a:rPr lang="hr-HR" sz="4200" dirty="0" smtClean="0"/>
            </a:br>
            <a:endParaRPr lang="hr-HR" sz="4200" dirty="0"/>
          </a:p>
        </p:txBody>
      </p:sp>
      <p:sp>
        <p:nvSpPr>
          <p:cNvPr id="3" name="Rectangle 2"/>
          <p:cNvSpPr/>
          <p:nvPr/>
        </p:nvSpPr>
        <p:spPr>
          <a:xfrm rot="18937675">
            <a:off x="6718529" y="4687238"/>
            <a:ext cx="2162773" cy="923330"/>
          </a:xfrm>
          <a:prstGeom prst="rect">
            <a:avLst/>
          </a:prstGeom>
          <a:noFill/>
        </p:spPr>
        <p:txBody>
          <a:bodyPr wrap="none" lIns="91440" tIns="45720" rIns="91440" bIns="45720">
            <a:spAutoFit/>
          </a:bodyPr>
          <a:lstStyle/>
          <a:p>
            <a:pPr algn="ctr"/>
            <a:r>
              <a:rPr lang="hr-H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 </a:t>
            </a:r>
            <a:r>
              <a:rPr lang="hr-HR"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know</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33794" name="Picture 2" descr="Amazon.com: Pinsanity Brain in a Jar Enamel Lapel Pin : Clothing, Shoes &amp;  Jewelry"/>
          <p:cNvPicPr>
            <a:picLocks noChangeAspect="1" noChangeArrowheads="1"/>
          </p:cNvPicPr>
          <p:nvPr/>
        </p:nvPicPr>
        <p:blipFill>
          <a:blip r:embed="rId2" cstate="email"/>
          <a:srcRect/>
          <a:stretch>
            <a:fillRect/>
          </a:stretch>
        </p:blipFill>
        <p:spPr bwMode="auto">
          <a:xfrm>
            <a:off x="7429520" y="714356"/>
            <a:ext cx="1551121" cy="2024962"/>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714356"/>
            <a:ext cx="5786478" cy="1428760"/>
          </a:xfrm>
        </p:spPr>
        <p:txBody>
          <a:bodyPr>
            <a:normAutofit fontScale="90000"/>
          </a:bodyPr>
          <a:lstStyle/>
          <a:p>
            <a:r>
              <a:rPr lang="hr-HR" dirty="0" smtClean="0"/>
              <a:t>Kant: </a:t>
            </a:r>
            <a:r>
              <a:rPr lang="hr-HR" dirty="0" err="1" smtClean="0"/>
              <a:t>dialectics</a:t>
            </a:r>
            <a:r>
              <a:rPr lang="hr-HR" dirty="0" smtClean="0"/>
              <a:t/>
            </a:r>
            <a:br>
              <a:rPr lang="hr-HR" dirty="0" smtClean="0"/>
            </a:br>
            <a:r>
              <a:rPr lang="hr-HR" dirty="0" smtClean="0"/>
              <a:t/>
            </a:r>
            <a:br>
              <a:rPr lang="hr-HR" dirty="0" smtClean="0"/>
            </a:br>
            <a:endParaRPr lang="hr-HR" sz="4200" dirty="0"/>
          </a:p>
        </p:txBody>
      </p:sp>
      <p:graphicFrame>
        <p:nvGraphicFramePr>
          <p:cNvPr id="4" name="Table 3"/>
          <p:cNvGraphicFramePr>
            <a:graphicFrameLocks noGrp="1"/>
          </p:cNvGraphicFramePr>
          <p:nvPr/>
        </p:nvGraphicFramePr>
        <p:xfrm>
          <a:off x="1285852" y="1714488"/>
          <a:ext cx="6096000" cy="457200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hr-HR" sz="3600" dirty="0" smtClean="0"/>
                        <a:t>THESIS</a:t>
                      </a:r>
                      <a:endParaRPr lang="hr-HR" sz="3600" dirty="0"/>
                    </a:p>
                  </a:txBody>
                  <a:tcPr/>
                </a:tc>
                <a:tc>
                  <a:txBody>
                    <a:bodyPr/>
                    <a:lstStyle/>
                    <a:p>
                      <a:r>
                        <a:rPr lang="hr-HR" sz="3600" dirty="0" smtClean="0"/>
                        <a:t>ANTITHESIS</a:t>
                      </a:r>
                      <a:endParaRPr lang="hr-HR" sz="3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3600" dirty="0" err="1" smtClean="0"/>
                        <a:t>She</a:t>
                      </a:r>
                      <a:r>
                        <a:rPr lang="hr-HR" sz="3600" dirty="0" smtClean="0"/>
                        <a:t> is </a:t>
                      </a:r>
                      <a:r>
                        <a:rPr lang="hr-HR" sz="3600" dirty="0" err="1" smtClean="0"/>
                        <a:t>sending</a:t>
                      </a:r>
                      <a:r>
                        <a:rPr lang="hr-HR" sz="3600" dirty="0" smtClean="0"/>
                        <a:t> </a:t>
                      </a:r>
                      <a:r>
                        <a:rPr lang="hr-HR" sz="3600" dirty="0" err="1" smtClean="0"/>
                        <a:t>hearts</a:t>
                      </a:r>
                      <a:r>
                        <a:rPr lang="hr-HR" sz="3600" baseline="0" dirty="0" smtClean="0"/>
                        <a:t> to </a:t>
                      </a:r>
                      <a:r>
                        <a:rPr lang="hr-HR" sz="3600" baseline="0" dirty="0" err="1" smtClean="0"/>
                        <a:t>another</a:t>
                      </a:r>
                      <a:r>
                        <a:rPr lang="hr-HR" sz="3600" baseline="0" dirty="0" smtClean="0"/>
                        <a:t> </a:t>
                      </a:r>
                      <a:r>
                        <a:rPr lang="hr-HR" sz="3600" baseline="0" dirty="0" err="1" smtClean="0"/>
                        <a:t>man</a:t>
                      </a:r>
                      <a:r>
                        <a:rPr lang="hr-HR" sz="3600" baseline="0" dirty="0" smtClean="0"/>
                        <a:t> = </a:t>
                      </a:r>
                      <a:r>
                        <a:rPr lang="hr-HR" sz="3600" baseline="0" dirty="0" err="1" smtClean="0"/>
                        <a:t>she</a:t>
                      </a:r>
                      <a:r>
                        <a:rPr lang="hr-HR" sz="3600" baseline="0" dirty="0" smtClean="0"/>
                        <a:t> </a:t>
                      </a:r>
                      <a:r>
                        <a:rPr lang="hr-HR" sz="3600" baseline="0" dirty="0" err="1" smtClean="0"/>
                        <a:t>loves</a:t>
                      </a:r>
                      <a:r>
                        <a:rPr lang="hr-HR" sz="3600" baseline="0" dirty="0" smtClean="0"/>
                        <a:t> </a:t>
                      </a:r>
                      <a:r>
                        <a:rPr lang="hr-HR" sz="3600" baseline="0" dirty="0" err="1" smtClean="0"/>
                        <a:t>another</a:t>
                      </a:r>
                      <a:r>
                        <a:rPr lang="hr-HR" sz="3600" baseline="0" dirty="0" smtClean="0"/>
                        <a:t>, </a:t>
                      </a:r>
                      <a:r>
                        <a:rPr lang="hr-HR" sz="3600" baseline="0" dirty="0" err="1" smtClean="0"/>
                        <a:t>she</a:t>
                      </a:r>
                      <a:r>
                        <a:rPr lang="hr-HR" sz="3600" baseline="0" dirty="0" smtClean="0"/>
                        <a:t> is </a:t>
                      </a:r>
                      <a:r>
                        <a:rPr lang="hr-HR" sz="3600" baseline="0" dirty="0" err="1" smtClean="0"/>
                        <a:t>cheating</a:t>
                      </a:r>
                      <a:endParaRPr lang="hr-HR" sz="3600" dirty="0" smtClean="0"/>
                    </a:p>
                    <a:p>
                      <a:endParaRPr lang="hr-HR" sz="3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3600" baseline="0" dirty="0" smtClean="0"/>
                        <a:t>I plan to </a:t>
                      </a:r>
                      <a:r>
                        <a:rPr lang="hr-HR" sz="3600" baseline="0" dirty="0" err="1" smtClean="0"/>
                        <a:t>marry</a:t>
                      </a:r>
                      <a:r>
                        <a:rPr lang="hr-HR" sz="3600" baseline="0" dirty="0" smtClean="0"/>
                        <a:t> </a:t>
                      </a:r>
                      <a:r>
                        <a:rPr lang="hr-HR" sz="3600" baseline="0" dirty="0" err="1" smtClean="0"/>
                        <a:t>only</a:t>
                      </a:r>
                      <a:r>
                        <a:rPr lang="hr-HR" sz="3600" baseline="0" dirty="0" smtClean="0"/>
                        <a:t> </a:t>
                      </a:r>
                      <a:r>
                        <a:rPr lang="hr-HR" sz="3600" baseline="0" dirty="0" err="1" smtClean="0"/>
                        <a:t>someone</a:t>
                      </a:r>
                      <a:r>
                        <a:rPr lang="hr-HR" sz="3600" baseline="0" dirty="0" smtClean="0"/>
                        <a:t> who is </a:t>
                      </a:r>
                      <a:r>
                        <a:rPr lang="hr-HR" sz="3600" baseline="0" dirty="0" err="1" smtClean="0"/>
                        <a:t>monogamous</a:t>
                      </a:r>
                      <a:r>
                        <a:rPr lang="hr-HR" sz="3600" baseline="0" dirty="0" smtClean="0"/>
                        <a:t> </a:t>
                      </a:r>
                      <a:r>
                        <a:rPr lang="hr-HR" sz="3600" baseline="0" dirty="0" err="1" smtClean="0"/>
                        <a:t>and</a:t>
                      </a:r>
                      <a:r>
                        <a:rPr lang="hr-HR" sz="3600" baseline="0" dirty="0" smtClean="0"/>
                        <a:t> </a:t>
                      </a:r>
                      <a:r>
                        <a:rPr lang="hr-HR" sz="3600" baseline="0" dirty="0" err="1" smtClean="0"/>
                        <a:t>loves</a:t>
                      </a:r>
                      <a:r>
                        <a:rPr lang="hr-HR" sz="3600" baseline="0" dirty="0" smtClean="0"/>
                        <a:t> me </a:t>
                      </a:r>
                      <a:r>
                        <a:rPr lang="hr-HR" sz="3600" baseline="0" dirty="0" err="1" smtClean="0"/>
                        <a:t>exclusively</a:t>
                      </a:r>
                      <a:r>
                        <a:rPr lang="hr-HR" sz="3600" baseline="0" dirty="0" smtClean="0"/>
                        <a:t> </a:t>
                      </a:r>
                      <a:endParaRPr lang="hr-HR" sz="3600" dirty="0" smtClean="0"/>
                    </a:p>
                    <a:p>
                      <a:endParaRPr lang="hr-HR" sz="36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1500174"/>
            <a:ext cx="8077200" cy="4171968"/>
          </a:xfrm>
        </p:spPr>
        <p:txBody>
          <a:bodyPr>
            <a:normAutofit/>
          </a:bodyPr>
          <a:lstStyle/>
          <a:p>
            <a:r>
              <a:rPr lang="hr-HR" dirty="0" smtClean="0"/>
              <a:t>Do </a:t>
            </a:r>
            <a:r>
              <a:rPr lang="hr-HR" dirty="0" err="1" smtClean="0"/>
              <a:t>circumstances</a:t>
            </a:r>
            <a:r>
              <a:rPr lang="hr-HR" dirty="0" smtClean="0"/>
              <a:t> </a:t>
            </a:r>
            <a:r>
              <a:rPr lang="hr-HR" dirty="0" err="1" smtClean="0"/>
              <a:t>create</a:t>
            </a:r>
            <a:r>
              <a:rPr lang="hr-HR" dirty="0" smtClean="0"/>
              <a:t> </a:t>
            </a:r>
            <a:r>
              <a:rPr lang="hr-HR" u="sng" dirty="0" smtClean="0"/>
              <a:t>me</a:t>
            </a:r>
            <a:r>
              <a:rPr lang="hr-HR" dirty="0" smtClean="0"/>
              <a:t> …</a:t>
            </a:r>
            <a:br>
              <a:rPr lang="hr-HR" dirty="0" smtClean="0"/>
            </a:br>
            <a:r>
              <a:rPr lang="hr-HR" dirty="0" smtClean="0"/>
              <a:t>or I </a:t>
            </a:r>
            <a:r>
              <a:rPr lang="hr-HR" dirty="0" err="1" smtClean="0"/>
              <a:t>create</a:t>
            </a:r>
            <a:r>
              <a:rPr lang="hr-HR" dirty="0" smtClean="0"/>
              <a:t> </a:t>
            </a:r>
            <a:r>
              <a:rPr lang="hr-HR" u="sng" dirty="0" smtClean="0"/>
              <a:t>me?</a:t>
            </a:r>
            <a:r>
              <a:rPr lang="hr-HR" dirty="0" smtClean="0"/>
              <a:t/>
            </a:r>
            <a:br>
              <a:rPr lang="hr-HR" dirty="0" smtClean="0"/>
            </a:br>
            <a:r>
              <a:rPr lang="hr-HR" dirty="0" smtClean="0"/>
              <a:t/>
            </a:r>
            <a:br>
              <a:rPr lang="hr-HR" dirty="0" smtClean="0"/>
            </a:br>
            <a:r>
              <a:rPr lang="hr-HR" dirty="0" smtClean="0"/>
              <a:t>Who is </a:t>
            </a:r>
            <a:r>
              <a:rPr lang="hr-HR" dirty="0" err="1" smtClean="0"/>
              <a:t>the</a:t>
            </a:r>
            <a:r>
              <a:rPr lang="hr-HR" dirty="0" smtClean="0"/>
              <a:t> “I” </a:t>
            </a:r>
            <a:r>
              <a:rPr lang="hr-HR" dirty="0" err="1" smtClean="0"/>
              <a:t>that</a:t>
            </a:r>
            <a:r>
              <a:rPr lang="hr-HR" dirty="0" smtClean="0"/>
              <a:t> is </a:t>
            </a:r>
            <a:r>
              <a:rPr lang="hr-HR" u="sng" dirty="0" err="1" smtClean="0"/>
              <a:t>creating</a:t>
            </a:r>
            <a:r>
              <a:rPr lang="hr-HR" dirty="0" smtClean="0"/>
              <a:t> “me”?</a:t>
            </a:r>
            <a:endParaRPr lang="hr-HR" dirty="0"/>
          </a:p>
        </p:txBody>
      </p:sp>
      <p:sp>
        <p:nvSpPr>
          <p:cNvPr id="3" name="Rectangle 2"/>
          <p:cNvSpPr/>
          <p:nvPr/>
        </p:nvSpPr>
        <p:spPr>
          <a:xfrm rot="18937675">
            <a:off x="6101272" y="5187302"/>
            <a:ext cx="3254417" cy="923330"/>
          </a:xfrm>
          <a:prstGeom prst="rect">
            <a:avLst/>
          </a:prstGeom>
          <a:noFill/>
        </p:spPr>
        <p:txBody>
          <a:bodyPr wrap="none" lIns="91440" tIns="45720" rIns="91440" bIns="45720">
            <a:spAutoFit/>
          </a:bodyPr>
          <a:lstStyle/>
          <a:p>
            <a:pPr algn="ctr"/>
            <a:r>
              <a:rPr lang="hr-HR"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…on me…</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214290"/>
            <a:ext cx="8077200" cy="5143536"/>
          </a:xfrm>
        </p:spPr>
        <p:txBody>
          <a:bodyPr>
            <a:normAutofit fontScale="90000"/>
          </a:bodyPr>
          <a:lstStyle/>
          <a:p>
            <a:r>
              <a:rPr lang="hr-HR" dirty="0" smtClean="0"/>
              <a:t/>
            </a:r>
            <a:br>
              <a:rPr lang="hr-HR" dirty="0" smtClean="0"/>
            </a:br>
            <a:r>
              <a:rPr lang="hr-HR" sz="4900" dirty="0" smtClean="0"/>
              <a:t>Heidegger: </a:t>
            </a:r>
            <a:r>
              <a:rPr lang="hr-HR" sz="4900" dirty="0" err="1" smtClean="0"/>
              <a:t>Being</a:t>
            </a:r>
            <a:r>
              <a:rPr lang="hr-HR" sz="4900" dirty="0" smtClean="0"/>
              <a:t> human</a:t>
            </a:r>
            <a:br>
              <a:rPr lang="hr-HR" sz="4900" dirty="0" smtClean="0"/>
            </a:br>
            <a:r>
              <a:rPr lang="hr-HR" sz="4900" dirty="0" smtClean="0"/>
              <a:t>- </a:t>
            </a:r>
            <a:r>
              <a:rPr lang="hr-HR" sz="4900" dirty="0" err="1" smtClean="0"/>
              <a:t>Being</a:t>
            </a:r>
            <a:r>
              <a:rPr lang="hr-HR" sz="4900" dirty="0" smtClean="0"/>
              <a:t> </a:t>
            </a:r>
            <a:r>
              <a:rPr lang="hr-HR" sz="4900" dirty="0" err="1" smtClean="0"/>
              <a:t>here</a:t>
            </a:r>
            <a:r>
              <a:rPr lang="hr-HR" sz="4900" dirty="0" smtClean="0"/>
              <a:t> (</a:t>
            </a:r>
            <a:r>
              <a:rPr lang="hr-HR" sz="4900" dirty="0" err="1" smtClean="0"/>
              <a:t>dasein</a:t>
            </a:r>
            <a:r>
              <a:rPr lang="hr-HR" sz="4900" dirty="0" smtClean="0"/>
              <a:t>)</a:t>
            </a:r>
            <a:br>
              <a:rPr lang="hr-HR" sz="4900" dirty="0" smtClean="0"/>
            </a:br>
            <a:r>
              <a:rPr lang="hr-HR" sz="4900" dirty="0" smtClean="0"/>
              <a:t>- </a:t>
            </a:r>
            <a:r>
              <a:rPr lang="hr-HR" sz="4900" dirty="0" err="1" smtClean="0"/>
              <a:t>Being</a:t>
            </a:r>
            <a:r>
              <a:rPr lang="hr-HR" sz="4900" dirty="0" smtClean="0"/>
              <a:t> </a:t>
            </a:r>
            <a:r>
              <a:rPr lang="hr-HR" sz="4900" dirty="0" err="1" smtClean="0"/>
              <a:t>here</a:t>
            </a:r>
            <a:r>
              <a:rPr lang="hr-HR" sz="4900" dirty="0" smtClean="0"/>
              <a:t> </a:t>
            </a:r>
            <a:r>
              <a:rPr lang="hr-HR" sz="4900" dirty="0" err="1" smtClean="0"/>
              <a:t>and</a:t>
            </a:r>
            <a:r>
              <a:rPr lang="hr-HR" sz="4900" dirty="0" smtClean="0"/>
              <a:t> </a:t>
            </a:r>
            <a:r>
              <a:rPr lang="hr-HR" sz="4900" dirty="0" err="1" smtClean="0"/>
              <a:t>now</a:t>
            </a:r>
            <a:r>
              <a:rPr lang="hr-HR" sz="4900" dirty="0" smtClean="0"/>
              <a:t> (</a:t>
            </a:r>
            <a:r>
              <a:rPr lang="hr-HR" sz="4900" dirty="0" err="1" smtClean="0"/>
              <a:t>humanism</a:t>
            </a:r>
            <a:r>
              <a:rPr lang="hr-HR" sz="4900" dirty="0" smtClean="0"/>
              <a:t>)</a:t>
            </a:r>
            <a:br>
              <a:rPr lang="hr-HR" sz="4900" dirty="0" smtClean="0"/>
            </a:br>
            <a:r>
              <a:rPr lang="hr-HR" sz="4900" dirty="0" smtClean="0"/>
              <a:t>- </a:t>
            </a:r>
            <a:r>
              <a:rPr lang="hr-HR" sz="4900" dirty="0" err="1" smtClean="0"/>
              <a:t>Being</a:t>
            </a:r>
            <a:r>
              <a:rPr lang="hr-HR" sz="4900" dirty="0" smtClean="0"/>
              <a:t> </a:t>
            </a:r>
            <a:r>
              <a:rPr lang="hr-HR" sz="4900" dirty="0" err="1" smtClean="0"/>
              <a:t>here</a:t>
            </a:r>
            <a:r>
              <a:rPr lang="hr-HR" sz="4900" dirty="0" smtClean="0"/>
              <a:t> </a:t>
            </a:r>
            <a:r>
              <a:rPr lang="hr-HR" sz="4900" dirty="0" err="1" smtClean="0"/>
              <a:t>and</a:t>
            </a:r>
            <a:r>
              <a:rPr lang="hr-HR" sz="4900" dirty="0" smtClean="0"/>
              <a:t> </a:t>
            </a:r>
            <a:r>
              <a:rPr lang="hr-HR" sz="4900" dirty="0" err="1" smtClean="0"/>
              <a:t>now</a:t>
            </a:r>
            <a:r>
              <a:rPr lang="hr-HR" sz="4900" dirty="0" smtClean="0"/>
              <a:t> </a:t>
            </a:r>
            <a:r>
              <a:rPr lang="hr-HR" sz="4900" dirty="0" err="1" smtClean="0"/>
              <a:t>in</a:t>
            </a:r>
            <a:r>
              <a:rPr lang="hr-HR" sz="4900" dirty="0" smtClean="0"/>
              <a:t> </a:t>
            </a:r>
            <a:r>
              <a:rPr lang="hr-HR" sz="4900" dirty="0" err="1" smtClean="0"/>
              <a:t>the</a:t>
            </a:r>
            <a:r>
              <a:rPr lang="hr-HR" sz="4900" dirty="0" smtClean="0"/>
              <a:t> world</a:t>
            </a:r>
            <a:br>
              <a:rPr lang="hr-HR" sz="4900" dirty="0" smtClean="0"/>
            </a:br>
            <a:r>
              <a:rPr lang="hr-HR" sz="4900" dirty="0" smtClean="0"/>
              <a:t>- </a:t>
            </a:r>
            <a:r>
              <a:rPr lang="hr-HR" sz="4900" dirty="0" err="1" smtClean="0"/>
              <a:t>Being</a:t>
            </a:r>
            <a:r>
              <a:rPr lang="hr-HR" sz="4900" dirty="0" smtClean="0"/>
              <a:t> </a:t>
            </a:r>
            <a:r>
              <a:rPr lang="hr-HR" sz="4900" dirty="0" err="1" smtClean="0"/>
              <a:t>here</a:t>
            </a:r>
            <a:r>
              <a:rPr lang="hr-HR" sz="4900" dirty="0" smtClean="0"/>
              <a:t>, </a:t>
            </a:r>
            <a:r>
              <a:rPr lang="hr-HR" sz="4900" dirty="0" err="1" smtClean="0"/>
              <a:t>now</a:t>
            </a:r>
            <a:r>
              <a:rPr lang="hr-HR" sz="4900" dirty="0" smtClean="0"/>
              <a:t> </a:t>
            </a:r>
            <a:r>
              <a:rPr lang="hr-HR" sz="4900" dirty="0" err="1" smtClean="0"/>
              <a:t>in</a:t>
            </a:r>
            <a:r>
              <a:rPr lang="hr-HR" sz="4900" dirty="0" smtClean="0"/>
              <a:t> </a:t>
            </a:r>
            <a:r>
              <a:rPr lang="hr-HR" sz="4900" dirty="0" err="1" smtClean="0"/>
              <a:t>the</a:t>
            </a:r>
            <a:r>
              <a:rPr lang="hr-HR" sz="4900" dirty="0" smtClean="0"/>
              <a:t> world </a:t>
            </a:r>
            <a:r>
              <a:rPr lang="hr-HR" sz="4900" dirty="0" err="1" smtClean="0"/>
              <a:t>by</a:t>
            </a:r>
            <a:r>
              <a:rPr lang="hr-HR" sz="4900" dirty="0" smtClean="0"/>
              <a:t> </a:t>
            </a:r>
            <a:r>
              <a:rPr lang="hr-HR" sz="4900" dirty="0" err="1" smtClean="0"/>
              <a:t>relating</a:t>
            </a:r>
            <a:endParaRPr lang="hr-HR" dirty="0"/>
          </a:p>
        </p:txBody>
      </p:sp>
      <p:sp>
        <p:nvSpPr>
          <p:cNvPr id="3" name="Arc 2"/>
          <p:cNvSpPr/>
          <p:nvPr/>
        </p:nvSpPr>
        <p:spPr>
          <a:xfrm>
            <a:off x="4714876" y="357166"/>
            <a:ext cx="1285884" cy="857256"/>
          </a:xfrm>
          <a:prstGeom prst="arc">
            <a:avLst>
              <a:gd name="adj1" fmla="val 10329139"/>
              <a:gd name="adj2" fmla="val 496180"/>
            </a:avLst>
          </a:prstGeom>
          <a:ln w="69850"/>
        </p:spPr>
        <p:style>
          <a:lnRef idx="1">
            <a:schemeClr val="accent1"/>
          </a:lnRef>
          <a:fillRef idx="0">
            <a:schemeClr val="accent1"/>
          </a:fillRef>
          <a:effectRef idx="0">
            <a:schemeClr val="accent1"/>
          </a:effectRef>
          <a:fontRef idx="minor">
            <a:schemeClr val="tx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1604" y="571480"/>
            <a:ext cx="7072362" cy="1000132"/>
          </a:xfrm>
        </p:spPr>
        <p:txBody>
          <a:bodyPr>
            <a:noAutofit/>
          </a:bodyPr>
          <a:lstStyle/>
          <a:p>
            <a:r>
              <a:rPr lang="hr-HR" sz="4800" b="1" dirty="0" smtClean="0"/>
              <a:t>I, me </a:t>
            </a:r>
            <a:r>
              <a:rPr lang="hr-HR" sz="4800" b="1" dirty="0" err="1" smtClean="0"/>
              <a:t>and</a:t>
            </a:r>
            <a:r>
              <a:rPr lang="hr-HR" sz="4800" b="1" dirty="0" smtClean="0"/>
              <a:t> </a:t>
            </a:r>
            <a:r>
              <a:rPr lang="hr-HR" sz="4800" b="1" dirty="0" err="1" smtClean="0"/>
              <a:t>creating</a:t>
            </a:r>
            <a:r>
              <a:rPr lang="hr-HR" sz="4800" b="1" dirty="0" smtClean="0"/>
              <a:t/>
            </a:r>
            <a:br>
              <a:rPr lang="hr-HR" sz="4800" b="1" dirty="0" smtClean="0"/>
            </a:br>
            <a:r>
              <a:rPr lang="hr-HR" sz="4800" b="1" dirty="0" smtClean="0"/>
              <a:t>(</a:t>
            </a:r>
            <a:r>
              <a:rPr lang="hr-HR" sz="4800" b="1" dirty="0" err="1" smtClean="0"/>
              <a:t>systemic</a:t>
            </a:r>
            <a:r>
              <a:rPr lang="hr-HR" sz="4800" b="1" dirty="0" smtClean="0"/>
              <a:t> </a:t>
            </a:r>
            <a:r>
              <a:rPr lang="hr-HR" sz="4800" b="1" dirty="0" err="1" smtClean="0"/>
              <a:t>theory</a:t>
            </a:r>
            <a:r>
              <a:rPr lang="hr-HR" sz="4800" b="1" dirty="0" smtClean="0"/>
              <a:t>)</a:t>
            </a:r>
            <a:endParaRPr lang="hr-HR" sz="4800" b="1" dirty="0"/>
          </a:p>
        </p:txBody>
      </p:sp>
      <p:sp>
        <p:nvSpPr>
          <p:cNvPr id="5" name="Ograda vsebine 2"/>
          <p:cNvSpPr txBox="1">
            <a:spLocks/>
          </p:cNvSpPr>
          <p:nvPr/>
        </p:nvSpPr>
        <p:spPr bwMode="auto">
          <a:xfrm>
            <a:off x="179388" y="1844675"/>
            <a:ext cx="8496300" cy="467995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endParaRPr lang="en-US" sz="1300"/>
          </a:p>
        </p:txBody>
      </p:sp>
      <p:sp>
        <p:nvSpPr>
          <p:cNvPr id="6" name="Zaobljeni pravokotnik 10"/>
          <p:cNvSpPr/>
          <p:nvPr/>
        </p:nvSpPr>
        <p:spPr>
          <a:xfrm>
            <a:off x="6408738" y="3500438"/>
            <a:ext cx="2555875" cy="26654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sl-SI" altLang="sr-Latn-RS" sz="1000" dirty="0">
              <a:solidFill>
                <a:srgbClr val="FFFFFF"/>
              </a:solidFill>
            </a:endParaRPr>
          </a:p>
          <a:p>
            <a:pPr eaLnBrk="1" hangingPunct="1">
              <a:defRPr/>
            </a:pPr>
            <a:r>
              <a:rPr lang="sl-SI" altLang="sr-Latn-RS" sz="1800" b="1" dirty="0" smtClean="0">
                <a:solidFill>
                  <a:srgbClr val="0000E5"/>
                </a:solidFill>
                <a:latin typeface="Tahoma" panose="020B0604030504040204" pitchFamily="34" charset="0"/>
                <a:cs typeface="Tahoma" panose="020B0604030504040204" pitchFamily="34" charset="0"/>
              </a:rPr>
              <a:t>ABILITY TO TRACK AND COMPARE INFORMATION WITH INSTRUCTIONS</a:t>
            </a:r>
            <a:endParaRPr lang="sl-SI" altLang="sr-Latn-RS" sz="1800" dirty="0">
              <a:solidFill>
                <a:srgbClr val="0000E5"/>
              </a:solidFill>
              <a:latin typeface="Tahoma" panose="020B0604030504040204" pitchFamily="34" charset="0"/>
              <a:cs typeface="Tahoma" panose="020B0604030504040204" pitchFamily="34" charset="0"/>
            </a:endParaRPr>
          </a:p>
          <a:p>
            <a:pPr eaLnBrk="1" hangingPunct="1">
              <a:defRPr/>
            </a:pPr>
            <a:r>
              <a:rPr lang="sl-SI" altLang="sr-Latn-RS" sz="1800" dirty="0" smtClean="0">
                <a:solidFill>
                  <a:srgbClr val="0000E5"/>
                </a:solidFill>
                <a:latin typeface="Tahoma" panose="020B0604030504040204" pitchFamily="34" charset="0"/>
                <a:cs typeface="Tahoma" panose="020B0604030504040204" pitchFamily="34" charset="0"/>
              </a:rPr>
              <a:t>PERCEPTION EXPECTATION</a:t>
            </a:r>
            <a:endParaRPr lang="sl-SI" altLang="sr-Latn-RS" sz="1800" dirty="0">
              <a:solidFill>
                <a:srgbClr val="0000E5"/>
              </a:solidFill>
              <a:latin typeface="Tahoma" panose="020B0604030504040204" pitchFamily="34" charset="0"/>
              <a:cs typeface="Tahoma" panose="020B0604030504040204" pitchFamily="34" charset="0"/>
            </a:endParaRPr>
          </a:p>
        </p:txBody>
      </p:sp>
      <p:sp>
        <p:nvSpPr>
          <p:cNvPr id="7" name="Zaobljeni pravokotnik 11"/>
          <p:cNvSpPr/>
          <p:nvPr/>
        </p:nvSpPr>
        <p:spPr>
          <a:xfrm>
            <a:off x="179388" y="3789363"/>
            <a:ext cx="3095625" cy="2160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endParaRPr lang="sl-SI" altLang="sr-Latn-RS" sz="1000" dirty="0">
              <a:solidFill>
                <a:srgbClr val="FFFFFF"/>
              </a:solidFill>
              <a:latin typeface="Tahoma" panose="020B0604030504040204" pitchFamily="34" charset="0"/>
              <a:cs typeface="Tahoma" panose="020B0604030504040204" pitchFamily="34" charset="0"/>
            </a:endParaRPr>
          </a:p>
          <a:p>
            <a:pPr eaLnBrk="1" hangingPunct="1">
              <a:defRPr/>
            </a:pPr>
            <a:r>
              <a:rPr lang="sl-SI" altLang="sr-Latn-RS" sz="1800" b="1" dirty="0" smtClean="0">
                <a:solidFill>
                  <a:srgbClr val="0000E5"/>
                </a:solidFill>
                <a:latin typeface="Tahoma" panose="020B0604030504040204" pitchFamily="34" charset="0"/>
                <a:cs typeface="Tahoma" panose="020B0604030504040204" pitchFamily="34" charset="0"/>
              </a:rPr>
              <a:t>ABILITY TO HARMONISE</a:t>
            </a:r>
            <a:endParaRPr lang="sl-SI" altLang="sr-Latn-RS" sz="1800" b="1" dirty="0">
              <a:solidFill>
                <a:srgbClr val="0000E5"/>
              </a:solidFill>
              <a:latin typeface="Tahoma" panose="020B0604030504040204" pitchFamily="34" charset="0"/>
              <a:cs typeface="Tahoma" panose="020B0604030504040204" pitchFamily="34" charset="0"/>
            </a:endParaRPr>
          </a:p>
          <a:p>
            <a:pPr eaLnBrk="1" hangingPunct="1">
              <a:defRPr/>
            </a:pPr>
            <a:r>
              <a:rPr lang="sl-SI" altLang="sr-Latn-RS" sz="1800" smtClean="0">
                <a:solidFill>
                  <a:srgbClr val="0000E5"/>
                </a:solidFill>
                <a:latin typeface="Tahoma" panose="020B0604030504040204" pitchFamily="34" charset="0"/>
                <a:cs typeface="Tahoma" panose="020B0604030504040204" pitchFamily="34" charset="0"/>
              </a:rPr>
              <a:t>ORGANISED BEHAVIOUR AND CREATIVITY</a:t>
            </a:r>
            <a:endParaRPr lang="sl-SI" altLang="sr-Latn-RS" sz="1800" dirty="0">
              <a:solidFill>
                <a:srgbClr val="0000E5"/>
              </a:solidFill>
              <a:latin typeface="Tahoma" panose="020B0604030504040204" pitchFamily="34" charset="0"/>
              <a:cs typeface="Tahoma" panose="020B0604030504040204" pitchFamily="34" charset="0"/>
            </a:endParaRPr>
          </a:p>
          <a:p>
            <a:pPr algn="ctr" eaLnBrk="1" hangingPunct="1">
              <a:defRPr/>
            </a:pPr>
            <a:endParaRPr lang="en-US" altLang="sr-Latn-RS" sz="1800" dirty="0">
              <a:solidFill>
                <a:srgbClr val="FFFFFF"/>
              </a:solidFill>
            </a:endParaRPr>
          </a:p>
        </p:txBody>
      </p:sp>
      <p:sp>
        <p:nvSpPr>
          <p:cNvPr id="8" name="Zaobljeni pravokotnik 12"/>
          <p:cNvSpPr/>
          <p:nvPr/>
        </p:nvSpPr>
        <p:spPr>
          <a:xfrm>
            <a:off x="3348038" y="1844675"/>
            <a:ext cx="2879725" cy="17287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eaLnBrk="1" hangingPunct="1">
              <a:defRPr/>
            </a:pPr>
            <a:r>
              <a:rPr lang="sl-SI" altLang="sr-Latn-RS" sz="1800" b="1" dirty="0" smtClean="0">
                <a:solidFill>
                  <a:srgbClr val="0000E5"/>
                </a:solidFill>
                <a:latin typeface="Tahoma" panose="020B0604030504040204" pitchFamily="34" charset="0"/>
                <a:cs typeface="Tahoma" panose="020B0604030504040204" pitchFamily="34" charset="0"/>
              </a:rPr>
              <a:t>INSTRUCTIONS</a:t>
            </a:r>
            <a:endParaRPr lang="sl-SI" altLang="sr-Latn-RS" sz="1800" b="1" dirty="0">
              <a:solidFill>
                <a:srgbClr val="0000E5"/>
              </a:solidFill>
              <a:latin typeface="Tahoma" panose="020B0604030504040204" pitchFamily="34" charset="0"/>
              <a:cs typeface="Tahoma" panose="020B0604030504040204" pitchFamily="34" charset="0"/>
            </a:endParaRPr>
          </a:p>
          <a:p>
            <a:pPr eaLnBrk="1" hangingPunct="1">
              <a:defRPr/>
            </a:pPr>
            <a:r>
              <a:rPr lang="sl-SI" altLang="sr-Latn-RS" sz="1800" dirty="0" smtClean="0">
                <a:solidFill>
                  <a:srgbClr val="0000E5"/>
                </a:solidFill>
                <a:latin typeface="Tahoma" panose="020B0604030504040204" pitchFamily="34" charset="0"/>
                <a:cs typeface="Tahoma" panose="020B0604030504040204" pitchFamily="34" charset="0"/>
              </a:rPr>
              <a:t>BASIC NEEDS, QW</a:t>
            </a:r>
            <a:endParaRPr lang="sl-SI" altLang="sr-Latn-RS" sz="1800" dirty="0">
              <a:solidFill>
                <a:srgbClr val="0000E5"/>
              </a:solidFill>
              <a:latin typeface="Tahoma" panose="020B0604030504040204" pitchFamily="34" charset="0"/>
              <a:cs typeface="Tahoma" panose="020B0604030504040204" pitchFamily="34" charset="0"/>
            </a:endParaRPr>
          </a:p>
        </p:txBody>
      </p:sp>
      <p:grpSp>
        <p:nvGrpSpPr>
          <p:cNvPr id="9" name="Skupina 19"/>
          <p:cNvGrpSpPr>
            <a:grpSpLocks/>
          </p:cNvGrpSpPr>
          <p:nvPr/>
        </p:nvGrpSpPr>
        <p:grpSpPr bwMode="auto">
          <a:xfrm>
            <a:off x="3995738" y="4292600"/>
            <a:ext cx="1584325" cy="1584325"/>
            <a:chOff x="3131840" y="2204864"/>
            <a:chExt cx="2520280" cy="2448272"/>
          </a:xfrm>
          <a:solidFill>
            <a:schemeClr val="bg1"/>
          </a:solidFill>
        </p:grpSpPr>
        <p:sp>
          <p:nvSpPr>
            <p:cNvPr id="10" name="Elipsa 13"/>
            <p:cNvSpPr/>
            <p:nvPr/>
          </p:nvSpPr>
          <p:spPr>
            <a:xfrm>
              <a:off x="3131840" y="2204864"/>
              <a:ext cx="2520280" cy="2448272"/>
            </a:xfrm>
            <a:prstGeom prst="ellipse">
              <a:avLst/>
            </a:prstGeom>
            <a:grpFill/>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11" name="Levo ukrivljena puščica 18"/>
            <p:cNvSpPr/>
            <p:nvPr/>
          </p:nvSpPr>
          <p:spPr>
            <a:xfrm rot="10800000">
              <a:off x="3245479" y="2538496"/>
              <a:ext cx="659112" cy="1785914"/>
            </a:xfrm>
            <a:prstGeom prst="curvedLeftArrow">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grpSp>
      <p:sp>
        <p:nvSpPr>
          <p:cNvPr id="12" name="Puščica gor 20"/>
          <p:cNvSpPr/>
          <p:nvPr/>
        </p:nvSpPr>
        <p:spPr>
          <a:xfrm rot="5400000">
            <a:off x="5688806" y="4779169"/>
            <a:ext cx="503238" cy="431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l-SI"/>
          </a:p>
        </p:txBody>
      </p:sp>
      <p:sp>
        <p:nvSpPr>
          <p:cNvPr id="13" name="Puščica gor 21"/>
          <p:cNvSpPr/>
          <p:nvPr/>
        </p:nvSpPr>
        <p:spPr>
          <a:xfrm rot="16200000">
            <a:off x="3419475" y="4787901"/>
            <a:ext cx="504825" cy="431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l-SI">
              <a:solidFill>
                <a:schemeClr val="accent1">
                  <a:lumMod val="50000"/>
                </a:schemeClr>
              </a:solidFill>
            </a:endParaRPr>
          </a:p>
        </p:txBody>
      </p:sp>
      <p:sp>
        <p:nvSpPr>
          <p:cNvPr id="14" name="Puščica gor 22"/>
          <p:cNvSpPr/>
          <p:nvPr/>
        </p:nvSpPr>
        <p:spPr>
          <a:xfrm>
            <a:off x="4500563" y="3644900"/>
            <a:ext cx="503237" cy="50482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sl-SI">
              <a:solidFill>
                <a:schemeClr val="accent1">
                  <a:lumMod val="50000"/>
                </a:schemeClr>
              </a:solidFill>
            </a:endParaRPr>
          </a:p>
        </p:txBody>
      </p:sp>
      <p:sp>
        <p:nvSpPr>
          <p:cNvPr id="15" name="Levo ukrivljena puščica 23"/>
          <p:cNvSpPr/>
          <p:nvPr/>
        </p:nvSpPr>
        <p:spPr>
          <a:xfrm>
            <a:off x="5076825" y="4508500"/>
            <a:ext cx="412750" cy="11557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00034" y="5286388"/>
            <a:ext cx="8358246" cy="1000132"/>
          </a:xfrm>
        </p:spPr>
        <p:txBody>
          <a:bodyPr>
            <a:noAutofit/>
          </a:bodyPr>
          <a:lstStyle/>
          <a:p>
            <a:r>
              <a:rPr lang="hr-HR" sz="4800" b="1" dirty="0" err="1" smtClean="0"/>
              <a:t>Cybernetics</a:t>
            </a:r>
            <a:endParaRPr lang="hr-HR" sz="4800" b="1" dirty="0" smtClean="0"/>
          </a:p>
          <a:p>
            <a:endParaRPr lang="hr-HR" sz="4800" dirty="0" smtClean="0"/>
          </a:p>
          <a:p>
            <a:r>
              <a:rPr lang="hr-HR" sz="4800" dirty="0" smtClean="0"/>
              <a:t>Ross </a:t>
            </a:r>
            <a:r>
              <a:rPr lang="hr-HR" sz="4800" dirty="0" err="1" smtClean="0"/>
              <a:t>Ashby</a:t>
            </a:r>
            <a:r>
              <a:rPr lang="hr-HR" sz="4800" dirty="0" smtClean="0"/>
              <a:t> – </a:t>
            </a:r>
            <a:r>
              <a:rPr lang="hr-HR" sz="4800" dirty="0" err="1" smtClean="0"/>
              <a:t>living</a:t>
            </a:r>
            <a:r>
              <a:rPr lang="hr-HR" sz="4800" dirty="0" smtClean="0"/>
              <a:t> </a:t>
            </a:r>
            <a:r>
              <a:rPr lang="hr-HR" sz="4800" dirty="0" err="1" smtClean="0"/>
              <a:t>beings</a:t>
            </a:r>
            <a:r>
              <a:rPr lang="hr-HR" sz="4800" dirty="0" smtClean="0"/>
              <a:t> </a:t>
            </a:r>
            <a:r>
              <a:rPr lang="hr-HR" sz="4800" dirty="0" err="1" smtClean="0"/>
              <a:t>and</a:t>
            </a:r>
            <a:r>
              <a:rPr lang="hr-HR" sz="4800" dirty="0" smtClean="0"/>
              <a:t> </a:t>
            </a:r>
            <a:r>
              <a:rPr lang="hr-HR" sz="4800" dirty="0" err="1" smtClean="0"/>
              <a:t>machines</a:t>
            </a:r>
            <a:r>
              <a:rPr lang="hr-HR" sz="4800" dirty="0" smtClean="0"/>
              <a:t> are </a:t>
            </a:r>
            <a:r>
              <a:rPr lang="hr-HR" sz="4800" dirty="0" err="1" smtClean="0"/>
              <a:t>not</a:t>
            </a:r>
            <a:r>
              <a:rPr lang="hr-HR" sz="4800" dirty="0" smtClean="0"/>
              <a:t> </a:t>
            </a:r>
            <a:r>
              <a:rPr lang="hr-HR" sz="4800" dirty="0" err="1" smtClean="0"/>
              <a:t>material</a:t>
            </a:r>
            <a:r>
              <a:rPr lang="hr-HR" sz="4800" dirty="0" smtClean="0"/>
              <a:t> or </a:t>
            </a:r>
            <a:r>
              <a:rPr lang="hr-HR" sz="4800" dirty="0" err="1" smtClean="0"/>
              <a:t>anatomy</a:t>
            </a:r>
            <a:r>
              <a:rPr lang="hr-HR" sz="4800" dirty="0" smtClean="0"/>
              <a:t>, but </a:t>
            </a:r>
            <a:r>
              <a:rPr lang="hr-HR" sz="4800" dirty="0" err="1" smtClean="0"/>
              <a:t>what</a:t>
            </a:r>
            <a:r>
              <a:rPr lang="hr-HR" sz="4800" dirty="0" smtClean="0"/>
              <a:t> </a:t>
            </a:r>
            <a:r>
              <a:rPr lang="hr-HR" sz="4800" dirty="0" err="1" smtClean="0"/>
              <a:t>they</a:t>
            </a:r>
            <a:r>
              <a:rPr lang="hr-HR" sz="4800" dirty="0" smtClean="0"/>
              <a:t> </a:t>
            </a:r>
            <a:r>
              <a:rPr lang="hr-HR" sz="4800" b="1" u="sng" dirty="0" smtClean="0"/>
              <a:t>do</a:t>
            </a:r>
          </a:p>
        </p:txBody>
      </p:sp>
      <p:sp>
        <p:nvSpPr>
          <p:cNvPr id="5" name="Ograda vsebine 2"/>
          <p:cNvSpPr txBox="1">
            <a:spLocks/>
          </p:cNvSpPr>
          <p:nvPr/>
        </p:nvSpPr>
        <p:spPr bwMode="auto">
          <a:xfrm>
            <a:off x="179388" y="1844675"/>
            <a:ext cx="8496300" cy="467995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endParaRPr lang="en-US" sz="13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785794"/>
            <a:ext cx="8358246" cy="1000132"/>
          </a:xfrm>
        </p:spPr>
        <p:txBody>
          <a:bodyPr>
            <a:noAutofit/>
          </a:bodyPr>
          <a:lstStyle/>
          <a:p>
            <a:r>
              <a:rPr lang="hr-HR" sz="4800" b="1" dirty="0" err="1" smtClean="0"/>
              <a:t>Heinz</a:t>
            </a:r>
            <a:r>
              <a:rPr lang="hr-HR" sz="4800" b="1" dirty="0" smtClean="0"/>
              <a:t> </a:t>
            </a:r>
            <a:r>
              <a:rPr lang="hr-HR" sz="4800" b="1" dirty="0" err="1" smtClean="0"/>
              <a:t>Von</a:t>
            </a:r>
            <a:r>
              <a:rPr lang="hr-HR" sz="4800" b="1" dirty="0" smtClean="0"/>
              <a:t> </a:t>
            </a:r>
            <a:r>
              <a:rPr lang="hr-HR" sz="4800" b="1" dirty="0" err="1" smtClean="0"/>
              <a:t>Foerster</a:t>
            </a:r>
            <a:r>
              <a:rPr lang="hr-HR" sz="4800" b="1" dirty="0" smtClean="0"/>
              <a:t> </a:t>
            </a:r>
            <a:r>
              <a:rPr lang="hr-HR" sz="4800" dirty="0" smtClean="0"/>
              <a:t>(</a:t>
            </a:r>
            <a:r>
              <a:rPr lang="hr-HR" sz="4800" dirty="0" err="1" smtClean="0"/>
              <a:t>paraphrase</a:t>
            </a:r>
            <a:r>
              <a:rPr lang="hr-HR" sz="4800" dirty="0" smtClean="0"/>
              <a:t>)</a:t>
            </a:r>
            <a:endParaRPr lang="hr-HR" sz="4800" dirty="0"/>
          </a:p>
        </p:txBody>
      </p:sp>
      <p:sp>
        <p:nvSpPr>
          <p:cNvPr id="5" name="Ograda vsebine 2"/>
          <p:cNvSpPr txBox="1">
            <a:spLocks/>
          </p:cNvSpPr>
          <p:nvPr/>
        </p:nvSpPr>
        <p:spPr bwMode="auto">
          <a:xfrm>
            <a:off x="179388" y="1844675"/>
            <a:ext cx="8496300" cy="467995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endParaRPr lang="en-US" sz="1300"/>
          </a:p>
        </p:txBody>
      </p:sp>
      <p:pic>
        <p:nvPicPr>
          <p:cNvPr id="1030" name="Picture 6" descr="YouFine Could 100% Restore"/>
          <p:cNvPicPr>
            <a:picLocks noChangeAspect="1" noChangeArrowheads="1"/>
          </p:cNvPicPr>
          <p:nvPr/>
        </p:nvPicPr>
        <p:blipFill>
          <a:blip r:embed="rId2"/>
          <a:srcRect/>
          <a:stretch>
            <a:fillRect/>
          </a:stretch>
        </p:blipFill>
        <p:spPr bwMode="auto">
          <a:xfrm>
            <a:off x="4844072" y="2000240"/>
            <a:ext cx="3085514" cy="4143404"/>
          </a:xfrm>
          <a:prstGeom prst="rect">
            <a:avLst/>
          </a:prstGeom>
          <a:ln>
            <a:noFill/>
          </a:ln>
          <a:effectLst>
            <a:softEdge rad="112500"/>
          </a:effectLst>
        </p:spPr>
      </p:pic>
      <p:sp>
        <p:nvSpPr>
          <p:cNvPr id="7" name="Subtitle 2"/>
          <p:cNvSpPr txBox="1">
            <a:spLocks/>
          </p:cNvSpPr>
          <p:nvPr/>
        </p:nvSpPr>
        <p:spPr>
          <a:xfrm>
            <a:off x="214282" y="5143512"/>
            <a:ext cx="4214810" cy="1214446"/>
          </a:xfrm>
          <a:prstGeom prst="rect">
            <a:avLst/>
          </a:prstGeom>
        </p:spPr>
        <p:txBody>
          <a:bodyPr vert="horz" lIns="118872" tIns="0" rIns="45720" bIns="0" rtlCol="0" anchor="b">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hr-HR" sz="4800" i="1" dirty="0" err="1" smtClean="0">
                <a:solidFill>
                  <a:srgbClr val="FFFFFF"/>
                </a:solidFill>
              </a:rPr>
              <a:t>In</a:t>
            </a:r>
            <a:r>
              <a:rPr lang="hr-HR" sz="4800" i="1" dirty="0" smtClean="0">
                <a:solidFill>
                  <a:srgbClr val="FFFFFF"/>
                </a:solidFill>
              </a:rPr>
              <a:t> </a:t>
            </a:r>
            <a:r>
              <a:rPr lang="hr-HR" sz="4800" i="1" dirty="0" err="1" smtClean="0">
                <a:solidFill>
                  <a:srgbClr val="FFFFFF"/>
                </a:solidFill>
              </a:rPr>
              <a:t>order</a:t>
            </a:r>
            <a:r>
              <a:rPr lang="hr-HR" sz="4800" i="1" dirty="0" smtClean="0">
                <a:solidFill>
                  <a:srgbClr val="FFFFFF"/>
                </a:solidFill>
              </a:rPr>
              <a:t> to </a:t>
            </a:r>
            <a:r>
              <a:rPr lang="hr-HR" sz="4800" i="1" dirty="0" err="1" smtClean="0">
                <a:solidFill>
                  <a:srgbClr val="FFFFFF"/>
                </a:solidFill>
              </a:rPr>
              <a:t>make</a:t>
            </a:r>
            <a:r>
              <a:rPr lang="hr-HR" sz="4800" i="1" dirty="0" smtClean="0">
                <a:solidFill>
                  <a:srgbClr val="FFFFFF"/>
                </a:solidFill>
              </a:rPr>
              <a:t> </a:t>
            </a:r>
            <a:r>
              <a:rPr lang="hr-HR" sz="4800" i="1" dirty="0" err="1" smtClean="0">
                <a:solidFill>
                  <a:srgbClr val="FFFFFF"/>
                </a:solidFill>
              </a:rPr>
              <a:t>theories</a:t>
            </a:r>
            <a:r>
              <a:rPr lang="hr-HR" sz="4800" i="1" dirty="0" smtClean="0">
                <a:solidFill>
                  <a:srgbClr val="FFFFFF"/>
                </a:solidFill>
              </a:rPr>
              <a:t> </a:t>
            </a:r>
            <a:r>
              <a:rPr lang="hr-HR" sz="4800" i="1" dirty="0" err="1" smtClean="0">
                <a:solidFill>
                  <a:srgbClr val="FFFFFF"/>
                </a:solidFill>
              </a:rPr>
              <a:t>about</a:t>
            </a:r>
            <a:r>
              <a:rPr lang="hr-HR" sz="4800" i="1" dirty="0" smtClean="0">
                <a:solidFill>
                  <a:srgbClr val="FFFFFF"/>
                </a:solidFill>
              </a:rPr>
              <a:t> </a:t>
            </a:r>
            <a:r>
              <a:rPr lang="hr-HR" sz="4800" i="1" dirty="0" err="1" smtClean="0">
                <a:solidFill>
                  <a:srgbClr val="FFFFFF"/>
                </a:solidFill>
              </a:rPr>
              <a:t>organisms</a:t>
            </a:r>
            <a:r>
              <a:rPr lang="hr-HR" sz="4800" i="1" dirty="0" smtClean="0">
                <a:solidFill>
                  <a:srgbClr val="FFFFFF"/>
                </a:solidFill>
              </a:rPr>
              <a:t>, I </a:t>
            </a:r>
            <a:r>
              <a:rPr lang="hr-HR" sz="4800" i="1" dirty="0" err="1" smtClean="0">
                <a:solidFill>
                  <a:srgbClr val="FFFFFF"/>
                </a:solidFill>
              </a:rPr>
              <a:t>need</a:t>
            </a:r>
            <a:r>
              <a:rPr lang="hr-HR" sz="4800" i="1" dirty="0" smtClean="0">
                <a:solidFill>
                  <a:srgbClr val="FFFFFF"/>
                </a:solidFill>
              </a:rPr>
              <a:t> to </a:t>
            </a:r>
            <a:r>
              <a:rPr lang="hr-HR" sz="4800" i="1" dirty="0" err="1" smtClean="0">
                <a:solidFill>
                  <a:srgbClr val="FFFFFF"/>
                </a:solidFill>
              </a:rPr>
              <a:t>have</a:t>
            </a:r>
            <a:r>
              <a:rPr lang="hr-HR" sz="4800" i="1" dirty="0" smtClean="0">
                <a:solidFill>
                  <a:srgbClr val="FFFFFF"/>
                </a:solidFill>
              </a:rPr>
              <a:t> </a:t>
            </a:r>
            <a:r>
              <a:rPr lang="hr-HR" sz="4800" i="1" dirty="0" err="1" smtClean="0">
                <a:solidFill>
                  <a:srgbClr val="FFFFFF"/>
                </a:solidFill>
              </a:rPr>
              <a:t>an</a:t>
            </a:r>
            <a:r>
              <a:rPr lang="hr-HR" sz="4800" i="1" dirty="0" smtClean="0">
                <a:solidFill>
                  <a:srgbClr val="FFFFFF"/>
                </a:solidFill>
              </a:rPr>
              <a:t> </a:t>
            </a:r>
            <a:r>
              <a:rPr lang="hr-HR" sz="4800" i="1" dirty="0" err="1" smtClean="0">
                <a:solidFill>
                  <a:srgbClr val="FFFFFF"/>
                </a:solidFill>
              </a:rPr>
              <a:t>organism</a:t>
            </a:r>
            <a:endParaRPr kumimoji="0" lang="hr-HR" sz="4800" i="1" strike="noStrike" kern="1200" cap="none" spc="0" normalizeH="0" baseline="0" noProof="0" dirty="0">
              <a:ln>
                <a:noFill/>
              </a:ln>
              <a:solidFill>
                <a:srgbClr val="FFFFFF"/>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5072074"/>
            <a:ext cx="8072494" cy="1000132"/>
          </a:xfrm>
        </p:spPr>
        <p:txBody>
          <a:bodyPr>
            <a:noAutofit/>
          </a:bodyPr>
          <a:lstStyle/>
          <a:p>
            <a:r>
              <a:rPr lang="hr-HR" sz="4800" b="1" dirty="0" smtClean="0"/>
              <a:t>Francisco </a:t>
            </a:r>
            <a:r>
              <a:rPr lang="hr-HR" sz="4800" b="1" dirty="0" err="1" smtClean="0"/>
              <a:t>Varela</a:t>
            </a:r>
            <a:r>
              <a:rPr lang="hr-HR" sz="4800" b="1" dirty="0" smtClean="0"/>
              <a:t> – </a:t>
            </a:r>
            <a:r>
              <a:rPr lang="hr-HR" sz="4800" b="1" dirty="0" err="1" smtClean="0"/>
              <a:t>Embodied</a:t>
            </a:r>
            <a:r>
              <a:rPr lang="hr-HR" sz="4800" b="1" dirty="0" smtClean="0"/>
              <a:t> </a:t>
            </a:r>
            <a:r>
              <a:rPr lang="hr-HR" sz="4800" b="1" dirty="0" err="1" smtClean="0"/>
              <a:t>cognition</a:t>
            </a:r>
            <a:endParaRPr lang="hr-HR" sz="4800" b="1" dirty="0" smtClean="0"/>
          </a:p>
          <a:p>
            <a:r>
              <a:rPr lang="hr-HR" sz="4800" dirty="0" err="1" smtClean="0"/>
              <a:t>Each</a:t>
            </a:r>
            <a:r>
              <a:rPr lang="hr-HR" sz="4800" dirty="0" smtClean="0"/>
              <a:t> </a:t>
            </a:r>
            <a:r>
              <a:rPr lang="hr-HR" sz="4800" dirty="0" err="1" smtClean="0"/>
              <a:t>behaviour</a:t>
            </a:r>
            <a:r>
              <a:rPr lang="hr-HR" sz="4800" dirty="0" smtClean="0"/>
              <a:t> (</a:t>
            </a:r>
            <a:r>
              <a:rPr lang="hr-HR" sz="4800" dirty="0" err="1" smtClean="0"/>
              <a:t>thinking</a:t>
            </a:r>
            <a:r>
              <a:rPr lang="hr-HR" sz="4800" dirty="0" smtClean="0"/>
              <a:t> </a:t>
            </a:r>
            <a:r>
              <a:rPr lang="hr-HR" sz="4800" dirty="0" err="1" smtClean="0"/>
              <a:t>too</a:t>
            </a:r>
            <a:r>
              <a:rPr lang="hr-HR" sz="4800" dirty="0" smtClean="0"/>
              <a:t>) is a </a:t>
            </a:r>
            <a:r>
              <a:rPr lang="hr-HR" sz="4800" dirty="0" err="1" smtClean="0"/>
              <a:t>bodily</a:t>
            </a:r>
            <a:r>
              <a:rPr lang="hr-HR" sz="4800" dirty="0" smtClean="0"/>
              <a:t> </a:t>
            </a:r>
            <a:r>
              <a:rPr lang="hr-HR" sz="4800" dirty="0" err="1" smtClean="0"/>
              <a:t>function</a:t>
            </a:r>
            <a:endParaRPr lang="hr-HR" sz="4800" dirty="0" smtClean="0"/>
          </a:p>
          <a:p>
            <a:r>
              <a:rPr lang="hr-HR" sz="4800" dirty="0" err="1" smtClean="0"/>
              <a:t>All</a:t>
            </a:r>
            <a:r>
              <a:rPr lang="hr-HR" sz="4800" dirty="0" smtClean="0"/>
              <a:t> </a:t>
            </a:r>
            <a:r>
              <a:rPr lang="hr-HR" sz="4800" dirty="0" err="1" smtClean="0"/>
              <a:t>perception</a:t>
            </a:r>
            <a:r>
              <a:rPr lang="hr-HR" sz="4800" dirty="0" smtClean="0"/>
              <a:t> is </a:t>
            </a:r>
            <a:r>
              <a:rPr lang="hr-HR" sz="4800" dirty="0" err="1" smtClean="0"/>
              <a:t>in</a:t>
            </a:r>
            <a:r>
              <a:rPr lang="hr-HR" sz="4800" dirty="0" smtClean="0"/>
              <a:t> </a:t>
            </a:r>
            <a:r>
              <a:rPr lang="hr-HR" sz="4800" dirty="0" err="1" smtClean="0"/>
              <a:t>the</a:t>
            </a:r>
            <a:r>
              <a:rPr lang="hr-HR" sz="4800" dirty="0" smtClean="0"/>
              <a:t> </a:t>
            </a:r>
            <a:r>
              <a:rPr lang="hr-HR" sz="4800" dirty="0" err="1" smtClean="0"/>
              <a:t>body</a:t>
            </a:r>
            <a:endParaRPr lang="hr-HR" sz="4800" dirty="0" smtClean="0"/>
          </a:p>
          <a:p>
            <a:endParaRPr lang="hr-HR" sz="4800" dirty="0" smtClean="0"/>
          </a:p>
          <a:p>
            <a:r>
              <a:rPr lang="hr-HR" sz="4800" dirty="0" err="1" smtClean="0"/>
              <a:t>Every</a:t>
            </a:r>
            <a:r>
              <a:rPr lang="hr-HR" sz="4800" dirty="0" smtClean="0"/>
              <a:t> </a:t>
            </a:r>
            <a:r>
              <a:rPr lang="hr-HR" sz="4800" dirty="0" err="1" smtClean="0"/>
              <a:t>object</a:t>
            </a:r>
            <a:r>
              <a:rPr lang="hr-HR" sz="4800" dirty="0" smtClean="0"/>
              <a:t> is </a:t>
            </a:r>
            <a:r>
              <a:rPr lang="hr-HR" sz="4800" dirty="0" err="1" smtClean="0"/>
              <a:t>an</a:t>
            </a:r>
            <a:r>
              <a:rPr lang="hr-HR" sz="4800" dirty="0" smtClean="0"/>
              <a:t> </a:t>
            </a:r>
            <a:r>
              <a:rPr lang="hr-HR" sz="4800" dirty="0" err="1" smtClean="0"/>
              <a:t>opportunity</a:t>
            </a:r>
            <a:r>
              <a:rPr lang="hr-HR" sz="4800" dirty="0" smtClean="0"/>
              <a:t> to </a:t>
            </a:r>
            <a:r>
              <a:rPr lang="hr-HR" sz="4800" dirty="0" err="1" smtClean="0"/>
              <a:t>act</a:t>
            </a:r>
            <a:endParaRPr lang="hr-HR" sz="4800" dirty="0" smtClean="0"/>
          </a:p>
        </p:txBody>
      </p:sp>
      <p:sp>
        <p:nvSpPr>
          <p:cNvPr id="5" name="Ograda vsebine 2"/>
          <p:cNvSpPr txBox="1">
            <a:spLocks/>
          </p:cNvSpPr>
          <p:nvPr/>
        </p:nvSpPr>
        <p:spPr bwMode="auto">
          <a:xfrm>
            <a:off x="179388" y="1844675"/>
            <a:ext cx="8496300" cy="467995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endParaRPr lang="en-US" sz="13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rot="20667110">
            <a:off x="285720" y="1428736"/>
            <a:ext cx="3500462" cy="1000132"/>
          </a:xfrm>
        </p:spPr>
        <p:txBody>
          <a:bodyPr>
            <a:noAutofit/>
          </a:bodyPr>
          <a:lstStyle/>
          <a:p>
            <a:r>
              <a:rPr lang="hr-HR" sz="4800" b="1" dirty="0" err="1" smtClean="0"/>
              <a:t>Depressing</a:t>
            </a:r>
            <a:endParaRPr lang="hr-HR" sz="4800" b="1" dirty="0" smtClean="0"/>
          </a:p>
        </p:txBody>
      </p:sp>
      <p:sp>
        <p:nvSpPr>
          <p:cNvPr id="5" name="Ograda vsebine 2"/>
          <p:cNvSpPr txBox="1">
            <a:spLocks/>
          </p:cNvSpPr>
          <p:nvPr/>
        </p:nvSpPr>
        <p:spPr bwMode="auto">
          <a:xfrm>
            <a:off x="179388" y="1844675"/>
            <a:ext cx="8496300" cy="467995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endParaRPr lang="en-US" sz="1300"/>
          </a:p>
        </p:txBody>
      </p:sp>
      <p:sp>
        <p:nvSpPr>
          <p:cNvPr id="6" name="Title 1"/>
          <p:cNvSpPr>
            <a:spLocks noGrp="1"/>
          </p:cNvSpPr>
          <p:nvPr>
            <p:ph type="ctrTitle"/>
          </p:nvPr>
        </p:nvSpPr>
        <p:spPr>
          <a:xfrm>
            <a:off x="357158" y="357166"/>
            <a:ext cx="7715304" cy="1571636"/>
          </a:xfrm>
        </p:spPr>
        <p:txBody>
          <a:bodyPr>
            <a:normAutofit/>
          </a:bodyPr>
          <a:lstStyle/>
          <a:p>
            <a:r>
              <a:rPr lang="hr-HR" dirty="0" err="1" smtClean="0"/>
              <a:t>What</a:t>
            </a:r>
            <a:r>
              <a:rPr lang="hr-HR" dirty="0" smtClean="0"/>
              <a:t> is </a:t>
            </a:r>
            <a:r>
              <a:rPr lang="hr-HR" dirty="0" err="1" smtClean="0"/>
              <a:t>the</a:t>
            </a:r>
            <a:r>
              <a:rPr lang="hr-HR" dirty="0" smtClean="0"/>
              <a:t> problem </a:t>
            </a:r>
            <a:r>
              <a:rPr lang="hr-HR" dirty="0" err="1" smtClean="0"/>
              <a:t>really</a:t>
            </a:r>
            <a:r>
              <a:rPr lang="hr-HR" dirty="0" smtClean="0"/>
              <a:t>?</a:t>
            </a:r>
            <a:endParaRPr lang="hr-HR" sz="4200" dirty="0"/>
          </a:p>
        </p:txBody>
      </p:sp>
      <p:sp>
        <p:nvSpPr>
          <p:cNvPr id="7" name="Subtitle 2"/>
          <p:cNvSpPr txBox="1">
            <a:spLocks/>
          </p:cNvSpPr>
          <p:nvPr/>
        </p:nvSpPr>
        <p:spPr>
          <a:xfrm rot="994627">
            <a:off x="4427613" y="1764427"/>
            <a:ext cx="3500462" cy="1000132"/>
          </a:xfrm>
          <a:prstGeom prst="rect">
            <a:avLst/>
          </a:prstGeom>
        </p:spPr>
        <p:txBody>
          <a:bodyPr vert="horz" lIns="118872" tIns="0" rIns="45720" bIns="0" rtlCol="0" anchor="b">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hr-HR" sz="4800" b="1" dirty="0" err="1" smtClean="0">
                <a:solidFill>
                  <a:srgbClr val="FFFFFF"/>
                </a:solidFill>
              </a:rPr>
              <a:t>Begging</a:t>
            </a:r>
            <a:r>
              <a:rPr lang="hr-HR" sz="4800" b="1" dirty="0" smtClean="0">
                <a:solidFill>
                  <a:srgbClr val="FFFFFF"/>
                </a:solidFill>
              </a:rPr>
              <a:t> </a:t>
            </a:r>
            <a:r>
              <a:rPr lang="hr-HR" sz="4800" b="1" dirty="0" err="1" smtClean="0">
                <a:solidFill>
                  <a:srgbClr val="FFFFFF"/>
                </a:solidFill>
              </a:rPr>
              <a:t>you</a:t>
            </a:r>
            <a:r>
              <a:rPr lang="hr-HR" sz="4800" b="1" dirty="0" smtClean="0">
                <a:solidFill>
                  <a:srgbClr val="FFFFFF"/>
                </a:solidFill>
              </a:rPr>
              <a:t> to </a:t>
            </a:r>
            <a:r>
              <a:rPr lang="hr-HR" sz="4800" b="1" dirty="0" err="1" smtClean="0">
                <a:solidFill>
                  <a:srgbClr val="FFFFFF"/>
                </a:solidFill>
              </a:rPr>
              <a:t>stay</a:t>
            </a:r>
            <a:endParaRPr kumimoji="0" lang="hr-HR" sz="4800" b="1"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8" name="Subtitle 2"/>
          <p:cNvSpPr txBox="1">
            <a:spLocks/>
          </p:cNvSpPr>
          <p:nvPr/>
        </p:nvSpPr>
        <p:spPr>
          <a:xfrm rot="17182485">
            <a:off x="-326392" y="4766537"/>
            <a:ext cx="2643206" cy="1000132"/>
          </a:xfrm>
          <a:prstGeom prst="rect">
            <a:avLst/>
          </a:prstGeom>
        </p:spPr>
        <p:txBody>
          <a:bodyPr vert="horz" lIns="118872" tIns="0" rIns="45720" bIns="0" rtlCol="0" anchor="b">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hr-HR" sz="4800" b="1" i="0" u="none" strike="noStrike" kern="1200" cap="none" spc="0" normalizeH="0" baseline="0" noProof="0" dirty="0" err="1" smtClean="0">
                <a:ln>
                  <a:noFill/>
                </a:ln>
                <a:solidFill>
                  <a:srgbClr val="FFFFFF"/>
                </a:solidFill>
                <a:effectLst/>
                <a:uLnTx/>
                <a:uFillTx/>
                <a:latin typeface="+mn-lt"/>
                <a:ea typeface="+mn-ea"/>
                <a:cs typeface="+mn-cs"/>
              </a:rPr>
              <a:t>Crying</a:t>
            </a:r>
            <a:endParaRPr kumimoji="0" lang="hr-HR" sz="4800" b="1"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9" name="Subtitle 2"/>
          <p:cNvSpPr txBox="1">
            <a:spLocks/>
          </p:cNvSpPr>
          <p:nvPr/>
        </p:nvSpPr>
        <p:spPr>
          <a:xfrm rot="295848">
            <a:off x="1393795" y="3863338"/>
            <a:ext cx="3500462" cy="1000132"/>
          </a:xfrm>
          <a:prstGeom prst="rect">
            <a:avLst/>
          </a:prstGeom>
        </p:spPr>
        <p:txBody>
          <a:bodyPr vert="horz" lIns="118872" tIns="0" rIns="45720" bIns="0" rtlCol="0" anchor="b">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hr-HR" sz="4800" b="1" dirty="0" err="1" smtClean="0">
                <a:solidFill>
                  <a:srgbClr val="FFFFFF"/>
                </a:solidFill>
              </a:rPr>
              <a:t>Drinking</a:t>
            </a:r>
            <a:endParaRPr kumimoji="0" lang="hr-HR" sz="4800" b="1"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0" name="Subtitle 2"/>
          <p:cNvSpPr txBox="1">
            <a:spLocks/>
          </p:cNvSpPr>
          <p:nvPr/>
        </p:nvSpPr>
        <p:spPr>
          <a:xfrm rot="4477780">
            <a:off x="6155962" y="4021383"/>
            <a:ext cx="3028250" cy="1000132"/>
          </a:xfrm>
          <a:prstGeom prst="rect">
            <a:avLst/>
          </a:prstGeom>
        </p:spPr>
        <p:txBody>
          <a:bodyPr vert="horz" lIns="118872" tIns="0" rIns="45720" bIns="0" rtlCol="0" anchor="b">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hr-HR" sz="4800" b="1" dirty="0" err="1" smtClean="0">
                <a:solidFill>
                  <a:srgbClr val="FFFFFF"/>
                </a:solidFill>
              </a:rPr>
              <a:t>Wating</a:t>
            </a:r>
            <a:r>
              <a:rPr lang="hr-HR" sz="4800" b="1" dirty="0" smtClean="0">
                <a:solidFill>
                  <a:srgbClr val="FFFFFF"/>
                </a:solidFill>
              </a:rPr>
              <a:t> to </a:t>
            </a:r>
            <a:r>
              <a:rPr lang="hr-HR" sz="4800" b="1" dirty="0" err="1" smtClean="0">
                <a:solidFill>
                  <a:srgbClr val="FFFFFF"/>
                </a:solidFill>
              </a:rPr>
              <a:t>kill</a:t>
            </a:r>
            <a:r>
              <a:rPr lang="hr-HR" sz="4800" b="1" dirty="0" smtClean="0">
                <a:solidFill>
                  <a:srgbClr val="FFFFFF"/>
                </a:solidFill>
              </a:rPr>
              <a:t> </a:t>
            </a:r>
            <a:r>
              <a:rPr lang="hr-HR" sz="4800" b="1" dirty="0" err="1" smtClean="0">
                <a:solidFill>
                  <a:srgbClr val="FFFFFF"/>
                </a:solidFill>
              </a:rPr>
              <a:t>myself</a:t>
            </a:r>
            <a:endParaRPr kumimoji="0" lang="hr-HR" sz="4800" b="1"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1" name="Subtitle 2"/>
          <p:cNvSpPr txBox="1">
            <a:spLocks/>
          </p:cNvSpPr>
          <p:nvPr/>
        </p:nvSpPr>
        <p:spPr>
          <a:xfrm rot="12980185">
            <a:off x="1956204" y="2154242"/>
            <a:ext cx="3500462" cy="1000132"/>
          </a:xfrm>
          <a:prstGeom prst="rect">
            <a:avLst/>
          </a:prstGeom>
        </p:spPr>
        <p:txBody>
          <a:bodyPr vert="horz" lIns="118872" tIns="0" rIns="45720" bIns="0" rtlCol="0" anchor="b">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hr-HR" sz="4800" b="1" dirty="0" err="1" smtClean="0">
                <a:solidFill>
                  <a:srgbClr val="FFFFFF"/>
                </a:solidFill>
              </a:rPr>
              <a:t>Doing</a:t>
            </a:r>
            <a:r>
              <a:rPr lang="hr-HR" sz="4800" b="1" dirty="0" smtClean="0">
                <a:solidFill>
                  <a:srgbClr val="FFFFFF"/>
                </a:solidFill>
              </a:rPr>
              <a:t> </a:t>
            </a:r>
            <a:r>
              <a:rPr lang="hr-HR" sz="4800" b="1" dirty="0" err="1" smtClean="0">
                <a:solidFill>
                  <a:srgbClr val="FFFFFF"/>
                </a:solidFill>
              </a:rPr>
              <a:t>cocaine</a:t>
            </a:r>
            <a:endParaRPr kumimoji="0" lang="hr-HR" sz="4800" b="1"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12" name="Subtitle 2"/>
          <p:cNvSpPr txBox="1">
            <a:spLocks/>
          </p:cNvSpPr>
          <p:nvPr/>
        </p:nvSpPr>
        <p:spPr>
          <a:xfrm rot="18897029">
            <a:off x="4566641" y="4966104"/>
            <a:ext cx="2934888" cy="1000132"/>
          </a:xfrm>
          <a:prstGeom prst="rect">
            <a:avLst/>
          </a:prstGeom>
        </p:spPr>
        <p:txBody>
          <a:bodyPr vert="horz" lIns="118872" tIns="0" rIns="45720" bIns="0" rtlCol="0" anchor="b">
            <a:noAutofit/>
          </a:bodyPr>
          <a:lstStyle/>
          <a:p>
            <a:pPr marL="0" marR="0" lvl="0" indent="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lang="hr-HR" sz="4800" b="1" dirty="0" err="1" smtClean="0">
                <a:solidFill>
                  <a:srgbClr val="FFFFFF"/>
                </a:solidFill>
              </a:rPr>
              <a:t>Living</a:t>
            </a:r>
            <a:r>
              <a:rPr lang="hr-HR" sz="4800" b="1" dirty="0" smtClean="0">
                <a:solidFill>
                  <a:srgbClr val="FFFFFF"/>
                </a:solidFill>
              </a:rPr>
              <a:t> </a:t>
            </a:r>
            <a:r>
              <a:rPr lang="hr-HR" sz="4800" b="1" dirty="0" err="1" smtClean="0">
                <a:solidFill>
                  <a:srgbClr val="FFFFFF"/>
                </a:solidFill>
              </a:rPr>
              <a:t>without</a:t>
            </a:r>
            <a:r>
              <a:rPr lang="hr-HR" sz="4800" b="1" dirty="0" smtClean="0">
                <a:solidFill>
                  <a:srgbClr val="FFFFFF"/>
                </a:solidFill>
              </a:rPr>
              <a:t> </a:t>
            </a:r>
            <a:r>
              <a:rPr lang="hr-HR" sz="4800" b="1" dirty="0" err="1" smtClean="0">
                <a:solidFill>
                  <a:srgbClr val="FFFFFF"/>
                </a:solidFill>
              </a:rPr>
              <a:t>you</a:t>
            </a:r>
            <a:endParaRPr kumimoji="0" lang="hr-HR" sz="4800" b="1" i="0" u="none" strike="noStrike" kern="1200" cap="none" spc="0" normalizeH="0" baseline="0" noProof="0" dirty="0" smtClean="0">
              <a:ln>
                <a:noFill/>
              </a:ln>
              <a:solidFill>
                <a:srgbClr val="FFFFFF"/>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Eurovision</a:t>
            </a:r>
            <a:r>
              <a:rPr lang="hr-HR" dirty="0" smtClean="0"/>
              <a:t> 2024</a:t>
            </a:r>
            <a:endParaRPr lang="hr-HR" dirty="0"/>
          </a:p>
        </p:txBody>
      </p:sp>
      <p:sp>
        <p:nvSpPr>
          <p:cNvPr id="3" name="Content Placeholder 2"/>
          <p:cNvSpPr>
            <a:spLocks noGrp="1"/>
          </p:cNvSpPr>
          <p:nvPr>
            <p:ph idx="1"/>
          </p:nvPr>
        </p:nvSpPr>
        <p:spPr/>
        <p:txBody>
          <a:bodyPr/>
          <a:lstStyle/>
          <a:p>
            <a:endParaRPr lang="hr-HR" dirty="0"/>
          </a:p>
        </p:txBody>
      </p:sp>
      <p:pic>
        <p:nvPicPr>
          <p:cNvPr id="1028" name="Picture 4" descr="Bambie Thug says 'no one screams louder than the Irish'"/>
          <p:cNvPicPr>
            <a:picLocks noChangeAspect="1" noChangeArrowheads="1"/>
          </p:cNvPicPr>
          <p:nvPr/>
        </p:nvPicPr>
        <p:blipFill>
          <a:blip r:embed="rId2"/>
          <a:srcRect/>
          <a:stretch>
            <a:fillRect/>
          </a:stretch>
        </p:blipFill>
        <p:spPr bwMode="auto">
          <a:xfrm>
            <a:off x="0" y="1500174"/>
            <a:ext cx="5847238" cy="3286148"/>
          </a:xfrm>
          <a:prstGeom prst="rect">
            <a:avLst/>
          </a:prstGeom>
          <a:noFill/>
        </p:spPr>
      </p:pic>
      <p:pic>
        <p:nvPicPr>
          <p:cNvPr id="1034" name="Picture 10" descr="Croatian Eurovision Star Baby Lasagna Welcomed With Celebration - Total  Croatia"/>
          <p:cNvPicPr>
            <a:picLocks noChangeAspect="1" noChangeArrowheads="1"/>
          </p:cNvPicPr>
          <p:nvPr/>
        </p:nvPicPr>
        <p:blipFill>
          <a:blip r:embed="rId3" cstate="email"/>
          <a:srcRect/>
          <a:stretch>
            <a:fillRect/>
          </a:stretch>
        </p:blipFill>
        <p:spPr bwMode="auto">
          <a:xfrm>
            <a:off x="4143372" y="3522620"/>
            <a:ext cx="5000628" cy="333538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Topics</a:t>
            </a:r>
            <a:endParaRPr lang="hr-HR" dirty="0"/>
          </a:p>
        </p:txBody>
      </p:sp>
      <p:sp>
        <p:nvSpPr>
          <p:cNvPr id="3" name="Content Placeholder 2"/>
          <p:cNvSpPr>
            <a:spLocks noGrp="1"/>
          </p:cNvSpPr>
          <p:nvPr>
            <p:ph idx="1"/>
          </p:nvPr>
        </p:nvSpPr>
        <p:spPr/>
        <p:txBody>
          <a:bodyPr>
            <a:normAutofit/>
          </a:bodyPr>
          <a:lstStyle/>
          <a:p>
            <a:r>
              <a:rPr lang="hr-HR" sz="4000" dirty="0" smtClean="0"/>
              <a:t>Suicide </a:t>
            </a:r>
            <a:r>
              <a:rPr lang="hr-HR" sz="4000" dirty="0" err="1" smtClean="0"/>
              <a:t>risk</a:t>
            </a:r>
            <a:r>
              <a:rPr lang="hr-HR" sz="4000" dirty="0" smtClean="0"/>
              <a:t> </a:t>
            </a:r>
            <a:r>
              <a:rPr lang="hr-HR" sz="4000" dirty="0" err="1" smtClean="0"/>
              <a:t>assessment</a:t>
            </a:r>
            <a:endParaRPr lang="hr-HR" sz="4000" dirty="0" smtClean="0"/>
          </a:p>
          <a:p>
            <a:r>
              <a:rPr lang="hr-HR" sz="4000" dirty="0" err="1" smtClean="0"/>
              <a:t>Defining</a:t>
            </a:r>
            <a:r>
              <a:rPr lang="hr-HR" sz="4000" dirty="0" smtClean="0"/>
              <a:t> </a:t>
            </a:r>
            <a:r>
              <a:rPr lang="hr-HR" sz="4000" dirty="0" err="1" smtClean="0"/>
              <a:t>the</a:t>
            </a:r>
            <a:r>
              <a:rPr lang="hr-HR" sz="4000" dirty="0" smtClean="0"/>
              <a:t> problem</a:t>
            </a:r>
          </a:p>
          <a:p>
            <a:r>
              <a:rPr lang="en-US" sz="4000" dirty="0" smtClean="0"/>
              <a:t>Where do the ideas </a:t>
            </a:r>
            <a:r>
              <a:rPr lang="hr-HR" sz="4000" dirty="0" err="1" smtClean="0"/>
              <a:t>behind</a:t>
            </a:r>
            <a:r>
              <a:rPr lang="hr-HR" sz="4000" dirty="0" smtClean="0"/>
              <a:t> </a:t>
            </a:r>
            <a:r>
              <a:rPr lang="hr-HR" sz="4000" dirty="0" err="1" smtClean="0"/>
              <a:t>Choice</a:t>
            </a:r>
            <a:r>
              <a:rPr lang="hr-HR" sz="4000" dirty="0" smtClean="0"/>
              <a:t> </a:t>
            </a:r>
            <a:r>
              <a:rPr lang="hr-HR" sz="4000" dirty="0" err="1" smtClean="0"/>
              <a:t>Theory</a:t>
            </a:r>
            <a:r>
              <a:rPr lang="en-US" sz="4000" dirty="0" smtClean="0"/>
              <a:t> come from? </a:t>
            </a:r>
            <a:endParaRPr lang="hr-HR" sz="4000" dirty="0" smtClean="0"/>
          </a:p>
          <a:p>
            <a:r>
              <a:rPr lang="en-US" sz="4000" dirty="0" smtClean="0"/>
              <a:t>Creating yourself - a systemic theory</a:t>
            </a:r>
            <a:endParaRPr lang="hr-HR" sz="4000" dirty="0" smtClean="0"/>
          </a:p>
          <a:p>
            <a:r>
              <a:rPr lang="en-US" sz="4000" dirty="0" smtClean="0"/>
              <a:t>Biology of a small neuron</a:t>
            </a:r>
            <a:endParaRPr lang="hr-HR" sz="4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Loreen</a:t>
            </a:r>
            <a:r>
              <a:rPr lang="hr-HR" dirty="0" smtClean="0"/>
              <a:t> – </a:t>
            </a:r>
            <a:r>
              <a:rPr lang="hr-HR" dirty="0" err="1" smtClean="0"/>
              <a:t>Euphoria</a:t>
            </a:r>
            <a:endParaRPr lang="hr-HR"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Why, why can't this moment last forevermore?</a:t>
            </a:r>
            <a:endParaRPr lang="hr-HR" dirty="0" smtClean="0"/>
          </a:p>
          <a:p>
            <a:pPr>
              <a:buNone/>
            </a:pPr>
            <a:r>
              <a:rPr lang="en-US" dirty="0" smtClean="0"/>
              <a:t>Tonight, tonight eternity's an open door</a:t>
            </a:r>
            <a:endParaRPr lang="hr-HR" dirty="0" smtClean="0"/>
          </a:p>
          <a:p>
            <a:pPr>
              <a:buNone/>
            </a:pPr>
            <a:r>
              <a:rPr lang="en-US" dirty="0" smtClean="0"/>
              <a:t>No, don't ever stop doing the things you do</a:t>
            </a:r>
            <a:endParaRPr lang="hr-HR" dirty="0" smtClean="0"/>
          </a:p>
          <a:p>
            <a:pPr>
              <a:buNone/>
            </a:pPr>
            <a:r>
              <a:rPr lang="en-US" b="1" u="sng" dirty="0" smtClean="0"/>
              <a:t>Don't go, in every breath I take I'm breathing you</a:t>
            </a:r>
          </a:p>
          <a:p>
            <a:pPr>
              <a:buNone/>
            </a:pPr>
            <a:endParaRPr lang="hr-HR" dirty="0" smtClean="0"/>
          </a:p>
          <a:p>
            <a:pPr>
              <a:buNone/>
            </a:pPr>
            <a:r>
              <a:rPr lang="en-US" dirty="0" smtClean="0"/>
              <a:t>Euphoria</a:t>
            </a:r>
            <a:endParaRPr lang="hr-HR" dirty="0" smtClean="0"/>
          </a:p>
          <a:p>
            <a:pPr>
              <a:buNone/>
            </a:pPr>
            <a:r>
              <a:rPr lang="en-US" dirty="0" smtClean="0"/>
              <a:t>Forever, 'til the end of time</a:t>
            </a:r>
            <a:endParaRPr lang="hr-HR" dirty="0" smtClean="0"/>
          </a:p>
          <a:p>
            <a:pPr>
              <a:buNone/>
            </a:pPr>
            <a:r>
              <a:rPr lang="en-US" dirty="0" smtClean="0"/>
              <a:t>From now on, only you and I</a:t>
            </a:r>
            <a:endParaRPr lang="hr-HR" dirty="0" smtClean="0"/>
          </a:p>
          <a:p>
            <a:pPr>
              <a:buNone/>
            </a:pPr>
            <a:r>
              <a:rPr lang="en-US" dirty="0" smtClean="0"/>
              <a:t>We're going u-u-u-u-u-u-up</a:t>
            </a:r>
          </a:p>
          <a:p>
            <a:pPr>
              <a:buNone/>
            </a:pPr>
            <a:endParaRPr lang="hr-HR" dirty="0" smtClean="0"/>
          </a:p>
          <a:p>
            <a:pPr>
              <a:buNone/>
            </a:pPr>
            <a:r>
              <a:rPr lang="en-US" dirty="0" smtClean="0"/>
              <a:t>Euphoria</a:t>
            </a:r>
            <a:endParaRPr lang="hr-HR" dirty="0" smtClean="0"/>
          </a:p>
          <a:p>
            <a:pPr>
              <a:buNone/>
            </a:pPr>
            <a:r>
              <a:rPr lang="en-US" dirty="0" smtClean="0"/>
              <a:t>An everlasting piece of art</a:t>
            </a:r>
            <a:endParaRPr lang="hr-HR" dirty="0" smtClean="0"/>
          </a:p>
          <a:p>
            <a:pPr>
              <a:buNone/>
            </a:pPr>
            <a:r>
              <a:rPr lang="en-US" dirty="0" smtClean="0"/>
              <a:t>A beating love within my heart</a:t>
            </a:r>
            <a:endParaRPr lang="hr-HR" dirty="0" smtClean="0"/>
          </a:p>
          <a:p>
            <a:pPr>
              <a:buNone/>
            </a:pPr>
            <a:r>
              <a:rPr lang="en-US" dirty="0" smtClean="0"/>
              <a:t>We're going u-u-u-u-u-u-up</a:t>
            </a:r>
          </a:p>
        </p:txBody>
      </p:sp>
      <p:sp>
        <p:nvSpPr>
          <p:cNvPr id="4" name="Content Placeholder 2"/>
          <p:cNvSpPr txBox="1">
            <a:spLocks/>
          </p:cNvSpPr>
          <p:nvPr/>
        </p:nvSpPr>
        <p:spPr>
          <a:xfrm>
            <a:off x="6143636" y="5857892"/>
            <a:ext cx="3000364" cy="715591"/>
          </a:xfrm>
          <a:prstGeom prst="rect">
            <a:avLst/>
          </a:prstGeom>
        </p:spPr>
        <p:txBody>
          <a:bodyPr vert="horz" lIns="54864" tIns="91440" rtlCol="0">
            <a:normAutofit fontScale="70000" lnSpcReduction="2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hr-HR" sz="3200" b="0" i="0" u="none" strike="noStrike" kern="1200" cap="none" spc="0" normalizeH="0" baseline="0" noProof="0" dirty="0" err="1" smtClean="0">
                <a:ln>
                  <a:noFill/>
                </a:ln>
                <a:solidFill>
                  <a:schemeClr val="tx1"/>
                </a:solidFill>
                <a:effectLst/>
                <a:uLnTx/>
                <a:uFillTx/>
                <a:latin typeface="+mn-lt"/>
                <a:ea typeface="+mn-ea"/>
                <a:cs typeface="+mn-cs"/>
              </a:rPr>
              <a:t>Winner</a:t>
            </a:r>
            <a:r>
              <a:rPr kumimoji="0" lang="hr-HR" sz="3200" b="0" i="0" u="none" strike="noStrike" kern="1200" cap="none" spc="0" normalizeH="0" baseline="0" noProof="0" dirty="0" smtClean="0">
                <a:ln>
                  <a:noFill/>
                </a:ln>
                <a:solidFill>
                  <a:schemeClr val="tx1"/>
                </a:solidFill>
                <a:effectLst/>
                <a:uLnTx/>
                <a:uFillTx/>
                <a:latin typeface="+mn-lt"/>
                <a:ea typeface="+mn-ea"/>
                <a:cs typeface="+mn-cs"/>
              </a:rPr>
              <a:t> </a:t>
            </a:r>
            <a:r>
              <a:rPr kumimoji="0" lang="hr-HR" sz="3200" b="0" i="0" u="none" strike="noStrike" kern="1200" cap="none" spc="0" normalizeH="0" baseline="0" noProof="0" dirty="0" err="1" smtClean="0">
                <a:ln>
                  <a:noFill/>
                </a:ln>
                <a:solidFill>
                  <a:schemeClr val="tx1"/>
                </a:solidFill>
                <a:effectLst/>
                <a:uLnTx/>
                <a:uFillTx/>
                <a:latin typeface="+mn-lt"/>
                <a:ea typeface="+mn-ea"/>
                <a:cs typeface="+mn-cs"/>
              </a:rPr>
              <a:t>Eurovision</a:t>
            </a:r>
            <a:r>
              <a:rPr kumimoji="0" lang="hr-HR" sz="3200" b="0" i="0" u="none" strike="noStrike" kern="1200" cap="none" spc="0" normalizeH="0" noProof="0" dirty="0" smtClean="0">
                <a:ln>
                  <a:noFill/>
                </a:ln>
                <a:solidFill>
                  <a:schemeClr val="tx1"/>
                </a:solidFill>
                <a:effectLst/>
                <a:uLnTx/>
                <a:uFillTx/>
                <a:latin typeface="+mn-lt"/>
                <a:ea typeface="+mn-ea"/>
                <a:cs typeface="+mn-cs"/>
              </a:rPr>
              <a:t> Song </a:t>
            </a:r>
            <a:r>
              <a:rPr lang="hr-HR" sz="3200" dirty="0" err="1" smtClean="0"/>
              <a:t>C</a:t>
            </a:r>
            <a:r>
              <a:rPr kumimoji="0" lang="hr-HR" sz="3200" b="0" i="0" u="none" strike="noStrike" kern="1200" cap="none" spc="0" normalizeH="0" noProof="0" dirty="0" err="1" smtClean="0">
                <a:ln>
                  <a:noFill/>
                </a:ln>
                <a:solidFill>
                  <a:schemeClr val="tx1"/>
                </a:solidFill>
                <a:effectLst/>
                <a:uLnTx/>
                <a:uFillTx/>
                <a:latin typeface="+mn-lt"/>
                <a:ea typeface="+mn-ea"/>
                <a:cs typeface="+mn-cs"/>
              </a:rPr>
              <a:t>ontest</a:t>
            </a:r>
            <a:r>
              <a:rPr kumimoji="0" lang="hr-HR" sz="3200" b="0" i="0" u="none" strike="noStrike" kern="1200" cap="none" spc="0" normalizeH="0" noProof="0" dirty="0" smtClean="0">
                <a:ln>
                  <a:noFill/>
                </a:ln>
                <a:solidFill>
                  <a:schemeClr val="tx1"/>
                </a:solidFill>
                <a:effectLst/>
                <a:uLnTx/>
                <a:uFillTx/>
                <a:latin typeface="+mn-lt"/>
                <a:ea typeface="+mn-ea"/>
                <a:cs typeface="+mn-cs"/>
              </a:rPr>
              <a:t> 2012</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220" name="Picture 4" descr="Loreen Archives - Page 3 of 13 - wiwibloggs"/>
          <p:cNvPicPr>
            <a:picLocks noChangeAspect="1" noChangeArrowheads="1"/>
          </p:cNvPicPr>
          <p:nvPr/>
        </p:nvPicPr>
        <p:blipFill>
          <a:blip r:embed="rId2" cstate="email"/>
          <a:srcRect/>
          <a:stretch>
            <a:fillRect/>
          </a:stretch>
        </p:blipFill>
        <p:spPr bwMode="auto">
          <a:xfrm>
            <a:off x="5286380" y="3286124"/>
            <a:ext cx="3143240" cy="235743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Brain</a:t>
            </a:r>
            <a:r>
              <a:rPr lang="hr-HR" dirty="0" smtClean="0"/>
              <a:t> = </a:t>
            </a:r>
            <a:r>
              <a:rPr lang="hr-HR" dirty="0" err="1" smtClean="0"/>
              <a:t>Skin</a:t>
            </a:r>
            <a:endParaRPr lang="hr-HR" dirty="0"/>
          </a:p>
        </p:txBody>
      </p:sp>
      <p:pic>
        <p:nvPicPr>
          <p:cNvPr id="5" name="Picture 4" descr="Untitled.jpg"/>
          <p:cNvPicPr>
            <a:picLocks noChangeAspect="1"/>
          </p:cNvPicPr>
          <p:nvPr/>
        </p:nvPicPr>
        <p:blipFill>
          <a:blip r:embed="rId2" cstate="email"/>
          <a:srcRect/>
          <a:stretch>
            <a:fillRect/>
          </a:stretch>
        </p:blipFill>
        <p:spPr>
          <a:xfrm>
            <a:off x="0" y="2071679"/>
            <a:ext cx="9144000" cy="401441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dirty="0" err="1" smtClean="0"/>
              <a:t>Cell</a:t>
            </a:r>
            <a:r>
              <a:rPr lang="hr-HR" dirty="0" smtClean="0"/>
              <a:t> membrane </a:t>
            </a:r>
            <a:r>
              <a:rPr lang="hr-HR" dirty="0" err="1" smtClean="0"/>
              <a:t>receptors</a:t>
            </a:r>
            <a:endParaRPr lang="hr-HR" dirty="0"/>
          </a:p>
        </p:txBody>
      </p:sp>
      <p:pic>
        <p:nvPicPr>
          <p:cNvPr id="6" name="Content Placeholder 5" descr="Untitled.bmp"/>
          <p:cNvPicPr>
            <a:picLocks noGrp="1" noChangeAspect="1"/>
          </p:cNvPicPr>
          <p:nvPr>
            <p:ph idx="1"/>
          </p:nvPr>
        </p:nvPicPr>
        <p:blipFill>
          <a:blip r:embed="rId2" cstate="email"/>
          <a:stretch>
            <a:fillRect/>
          </a:stretch>
        </p:blipFill>
        <p:spPr>
          <a:xfrm>
            <a:off x="571472" y="1500174"/>
            <a:ext cx="8044783" cy="535782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Striatum</a:t>
            </a:r>
            <a:endParaRPr lang="hr-HR" dirty="0"/>
          </a:p>
        </p:txBody>
      </p:sp>
      <p:sp>
        <p:nvSpPr>
          <p:cNvPr id="3" name="Content Placeholder 2"/>
          <p:cNvSpPr>
            <a:spLocks noGrp="1"/>
          </p:cNvSpPr>
          <p:nvPr>
            <p:ph idx="1"/>
          </p:nvPr>
        </p:nvSpPr>
        <p:spPr/>
        <p:txBody>
          <a:bodyPr/>
          <a:lstStyle/>
          <a:p>
            <a:endParaRPr lang="hr-HR"/>
          </a:p>
        </p:txBody>
      </p:sp>
      <p:pic>
        <p:nvPicPr>
          <p:cNvPr id="30727" name="Picture 7"/>
          <p:cNvPicPr>
            <a:picLocks noChangeAspect="1" noChangeArrowheads="1"/>
          </p:cNvPicPr>
          <p:nvPr/>
        </p:nvPicPr>
        <p:blipFill>
          <a:blip r:embed="rId2"/>
          <a:srcRect l="2109" t="5000" r="24765" b="7500"/>
          <a:stretch>
            <a:fillRect/>
          </a:stretch>
        </p:blipFill>
        <p:spPr bwMode="auto">
          <a:xfrm>
            <a:off x="1142976" y="1500174"/>
            <a:ext cx="7429552" cy="5000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Neurons</a:t>
            </a:r>
            <a:r>
              <a:rPr lang="hr-HR" dirty="0" smtClean="0"/>
              <a:t> </a:t>
            </a:r>
            <a:r>
              <a:rPr lang="hr-HR" dirty="0" err="1" smtClean="0"/>
              <a:t>in</a:t>
            </a:r>
            <a:r>
              <a:rPr lang="hr-HR" dirty="0" smtClean="0"/>
              <a:t> </a:t>
            </a:r>
            <a:r>
              <a:rPr lang="hr-HR" dirty="0" err="1" smtClean="0"/>
              <a:t>the</a:t>
            </a:r>
            <a:r>
              <a:rPr lang="hr-HR" dirty="0" smtClean="0"/>
              <a:t> </a:t>
            </a:r>
            <a:r>
              <a:rPr lang="hr-HR" dirty="0" err="1" smtClean="0"/>
              <a:t>Striatum</a:t>
            </a:r>
            <a:endParaRPr lang="hr-HR" dirty="0"/>
          </a:p>
        </p:txBody>
      </p:sp>
      <p:sp>
        <p:nvSpPr>
          <p:cNvPr id="3" name="Content Placeholder 2"/>
          <p:cNvSpPr>
            <a:spLocks noGrp="1"/>
          </p:cNvSpPr>
          <p:nvPr>
            <p:ph idx="1"/>
          </p:nvPr>
        </p:nvSpPr>
        <p:spPr/>
        <p:txBody>
          <a:bodyPr/>
          <a:lstStyle/>
          <a:p>
            <a:endParaRPr lang="hr-HR" dirty="0"/>
          </a:p>
        </p:txBody>
      </p:sp>
      <p:pic>
        <p:nvPicPr>
          <p:cNvPr id="1026" name="Picture 2" descr="Rat Brain Striatum Neurons, R-CP-502 | Lonza"/>
          <p:cNvPicPr>
            <a:picLocks noChangeAspect="1" noChangeArrowheads="1"/>
          </p:cNvPicPr>
          <p:nvPr/>
        </p:nvPicPr>
        <p:blipFill>
          <a:blip r:embed="rId2" cstate="email"/>
          <a:srcRect/>
          <a:stretch>
            <a:fillRect/>
          </a:stretch>
        </p:blipFill>
        <p:spPr bwMode="auto">
          <a:xfrm>
            <a:off x="761974" y="1500173"/>
            <a:ext cx="7167612" cy="5375709"/>
          </a:xfrm>
          <a:prstGeom prst="rect">
            <a:avLst/>
          </a:prstGeom>
          <a:noFill/>
        </p:spPr>
      </p:pic>
      <p:sp>
        <p:nvSpPr>
          <p:cNvPr id="5" name="Rounded Rectangle 4"/>
          <p:cNvSpPr/>
          <p:nvPr/>
        </p:nvSpPr>
        <p:spPr>
          <a:xfrm>
            <a:off x="5214942" y="2857496"/>
            <a:ext cx="428628" cy="2857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Synapse</a:t>
            </a:r>
            <a:endParaRPr lang="hr-HR" dirty="0"/>
          </a:p>
        </p:txBody>
      </p:sp>
      <p:sp>
        <p:nvSpPr>
          <p:cNvPr id="3" name="Content Placeholder 2"/>
          <p:cNvSpPr>
            <a:spLocks noGrp="1"/>
          </p:cNvSpPr>
          <p:nvPr>
            <p:ph idx="1"/>
          </p:nvPr>
        </p:nvSpPr>
        <p:spPr/>
        <p:txBody>
          <a:bodyPr/>
          <a:lstStyle/>
          <a:p>
            <a:endParaRPr lang="hr-HR"/>
          </a:p>
        </p:txBody>
      </p:sp>
      <p:pic>
        <p:nvPicPr>
          <p:cNvPr id="31746" name="Picture 2" descr="DRD2 and Antipsychotics Spotlight - Genomind"/>
          <p:cNvPicPr>
            <a:picLocks noChangeAspect="1" noChangeArrowheads="1"/>
          </p:cNvPicPr>
          <p:nvPr/>
        </p:nvPicPr>
        <p:blipFill>
          <a:blip r:embed="rId2" cstate="email"/>
          <a:srcRect/>
          <a:stretch>
            <a:fillRect/>
          </a:stretch>
        </p:blipFill>
        <p:spPr bwMode="auto">
          <a:xfrm>
            <a:off x="285720" y="1571588"/>
            <a:ext cx="7929618" cy="5286412"/>
          </a:xfrm>
          <a:prstGeom prst="rect">
            <a:avLst/>
          </a:prstGeom>
          <a:noFill/>
        </p:spPr>
      </p:pic>
      <p:sp>
        <p:nvSpPr>
          <p:cNvPr id="5" name="TextBox 4"/>
          <p:cNvSpPr txBox="1"/>
          <p:nvPr/>
        </p:nvSpPr>
        <p:spPr>
          <a:xfrm>
            <a:off x="7215206" y="2714620"/>
            <a:ext cx="1303562" cy="923330"/>
          </a:xfrm>
          <a:prstGeom prst="rect">
            <a:avLst/>
          </a:prstGeom>
          <a:noFill/>
        </p:spPr>
        <p:txBody>
          <a:bodyPr wrap="none" rtlCol="0">
            <a:spAutoFit/>
          </a:bodyPr>
          <a:lstStyle/>
          <a:p>
            <a:r>
              <a:rPr lang="hr-HR" dirty="0" err="1" smtClean="0"/>
              <a:t>Presynaptic</a:t>
            </a:r>
            <a:endParaRPr lang="hr-HR" dirty="0" smtClean="0"/>
          </a:p>
          <a:p>
            <a:r>
              <a:rPr lang="hr-HR" dirty="0" smtClean="0"/>
              <a:t>neuron</a:t>
            </a:r>
          </a:p>
          <a:p>
            <a:endParaRPr lang="hr-HR" dirty="0"/>
          </a:p>
        </p:txBody>
      </p:sp>
      <p:sp>
        <p:nvSpPr>
          <p:cNvPr id="6" name="TextBox 5"/>
          <p:cNvSpPr txBox="1"/>
          <p:nvPr/>
        </p:nvSpPr>
        <p:spPr>
          <a:xfrm>
            <a:off x="7000892" y="5643578"/>
            <a:ext cx="1397627" cy="923330"/>
          </a:xfrm>
          <a:prstGeom prst="rect">
            <a:avLst/>
          </a:prstGeom>
          <a:noFill/>
        </p:spPr>
        <p:txBody>
          <a:bodyPr wrap="none" rtlCol="0">
            <a:spAutoFit/>
          </a:bodyPr>
          <a:lstStyle/>
          <a:p>
            <a:r>
              <a:rPr lang="hr-HR" dirty="0" err="1" smtClean="0"/>
              <a:t>Postsynaptic</a:t>
            </a:r>
            <a:endParaRPr lang="hr-HR" dirty="0" smtClean="0"/>
          </a:p>
          <a:p>
            <a:r>
              <a:rPr lang="hr-HR" dirty="0" smtClean="0"/>
              <a:t>neuron</a:t>
            </a:r>
          </a:p>
          <a:p>
            <a:endParaRPr lang="hr-HR" dirty="0"/>
          </a:p>
        </p:txBody>
      </p:sp>
      <p:sp>
        <p:nvSpPr>
          <p:cNvPr id="7" name="TextBox 6"/>
          <p:cNvSpPr txBox="1"/>
          <p:nvPr/>
        </p:nvSpPr>
        <p:spPr>
          <a:xfrm>
            <a:off x="6858016" y="4429132"/>
            <a:ext cx="1483098" cy="646331"/>
          </a:xfrm>
          <a:prstGeom prst="rect">
            <a:avLst/>
          </a:prstGeom>
          <a:noFill/>
        </p:spPr>
        <p:txBody>
          <a:bodyPr wrap="none" rtlCol="0">
            <a:spAutoFit/>
          </a:bodyPr>
          <a:lstStyle/>
          <a:p>
            <a:r>
              <a:rPr lang="hr-HR" dirty="0" err="1" smtClean="0"/>
              <a:t>Synaptic</a:t>
            </a:r>
            <a:r>
              <a:rPr lang="hr-HR" dirty="0" smtClean="0"/>
              <a:t> </a:t>
            </a:r>
            <a:r>
              <a:rPr lang="hr-HR" dirty="0" err="1" smtClean="0"/>
              <a:t>cleft</a:t>
            </a:r>
            <a:endParaRPr lang="hr-HR" dirty="0" smtClean="0"/>
          </a:p>
          <a:p>
            <a:endParaRPr lang="hr-H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Cell</a:t>
            </a:r>
            <a:r>
              <a:rPr lang="hr-HR" dirty="0" smtClean="0"/>
              <a:t> membrane</a:t>
            </a:r>
            <a:br>
              <a:rPr lang="hr-HR" dirty="0" smtClean="0"/>
            </a:br>
            <a:r>
              <a:rPr lang="hr-HR" dirty="0" smtClean="0"/>
              <a:t>                        </a:t>
            </a:r>
            <a:r>
              <a:rPr lang="hr-HR" dirty="0" err="1" smtClean="0"/>
              <a:t>Dopamine</a:t>
            </a:r>
            <a:r>
              <a:rPr lang="hr-HR" dirty="0" smtClean="0"/>
              <a:t> D2 receptor </a:t>
            </a:r>
            <a:endParaRPr lang="hr-HR" dirty="0"/>
          </a:p>
        </p:txBody>
      </p:sp>
      <p:sp>
        <p:nvSpPr>
          <p:cNvPr id="3" name="Content Placeholder 2"/>
          <p:cNvSpPr>
            <a:spLocks noGrp="1"/>
          </p:cNvSpPr>
          <p:nvPr>
            <p:ph idx="1"/>
          </p:nvPr>
        </p:nvSpPr>
        <p:spPr/>
        <p:txBody>
          <a:bodyPr/>
          <a:lstStyle/>
          <a:p>
            <a:endParaRPr lang="hr-HR"/>
          </a:p>
        </p:txBody>
      </p:sp>
      <p:pic>
        <p:nvPicPr>
          <p:cNvPr id="33800" name="Picture 8" descr="The Role of Dopamine D2 Receptors - Neurowiki 2014"/>
          <p:cNvPicPr>
            <a:picLocks noChangeAspect="1" noChangeArrowheads="1"/>
          </p:cNvPicPr>
          <p:nvPr/>
        </p:nvPicPr>
        <p:blipFill>
          <a:blip r:embed="rId2" cstate="email"/>
          <a:srcRect/>
          <a:stretch>
            <a:fillRect/>
          </a:stretch>
        </p:blipFill>
        <p:spPr bwMode="auto">
          <a:xfrm>
            <a:off x="0" y="1463966"/>
            <a:ext cx="4463986" cy="5394034"/>
          </a:xfrm>
          <a:prstGeom prst="rect">
            <a:avLst/>
          </a:prstGeom>
          <a:noFill/>
        </p:spPr>
      </p:pic>
      <p:pic>
        <p:nvPicPr>
          <p:cNvPr id="8" name="Picture 2" descr="Dopamine receptor D2 - Wikipedia"/>
          <p:cNvPicPr>
            <a:picLocks noChangeAspect="1" noChangeArrowheads="1"/>
          </p:cNvPicPr>
          <p:nvPr/>
        </p:nvPicPr>
        <p:blipFill>
          <a:blip r:embed="rId3" cstate="email"/>
          <a:srcRect/>
          <a:stretch>
            <a:fillRect/>
          </a:stretch>
        </p:blipFill>
        <p:spPr bwMode="auto">
          <a:xfrm>
            <a:off x="4500562" y="1500174"/>
            <a:ext cx="4214842" cy="5043277"/>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Protein </a:t>
            </a:r>
            <a:r>
              <a:rPr lang="hr-HR" dirty="0" err="1" smtClean="0"/>
              <a:t>synthesis</a:t>
            </a:r>
            <a:r>
              <a:rPr lang="hr-HR" dirty="0" smtClean="0"/>
              <a:t> (</a:t>
            </a:r>
            <a:r>
              <a:rPr lang="hr-HR" dirty="0" err="1" smtClean="0"/>
              <a:t>creating</a:t>
            </a:r>
            <a:r>
              <a:rPr lang="hr-HR" dirty="0" smtClean="0"/>
              <a:t>)</a:t>
            </a:r>
            <a:endParaRPr lang="hr-HR" dirty="0"/>
          </a:p>
        </p:txBody>
      </p:sp>
      <p:sp>
        <p:nvSpPr>
          <p:cNvPr id="3" name="Content Placeholder 2"/>
          <p:cNvSpPr>
            <a:spLocks noGrp="1"/>
          </p:cNvSpPr>
          <p:nvPr>
            <p:ph idx="1"/>
          </p:nvPr>
        </p:nvSpPr>
        <p:spPr/>
        <p:txBody>
          <a:bodyPr/>
          <a:lstStyle/>
          <a:p>
            <a:endParaRPr lang="hr-HR"/>
          </a:p>
        </p:txBody>
      </p:sp>
      <p:pic>
        <p:nvPicPr>
          <p:cNvPr id="34819" name="Picture 3"/>
          <p:cNvPicPr>
            <a:picLocks noChangeAspect="1" noChangeArrowheads="1"/>
          </p:cNvPicPr>
          <p:nvPr/>
        </p:nvPicPr>
        <p:blipFill>
          <a:blip r:embed="rId2"/>
          <a:srcRect/>
          <a:stretch>
            <a:fillRect/>
          </a:stretch>
        </p:blipFill>
        <p:spPr bwMode="auto">
          <a:xfrm>
            <a:off x="-4287" y="1428736"/>
            <a:ext cx="9148287" cy="51435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Protein </a:t>
            </a:r>
            <a:r>
              <a:rPr lang="hr-HR" dirty="0" err="1" smtClean="0"/>
              <a:t>synthesis</a:t>
            </a:r>
            <a:r>
              <a:rPr lang="hr-HR" dirty="0" smtClean="0"/>
              <a:t> (</a:t>
            </a:r>
            <a:r>
              <a:rPr lang="hr-HR" dirty="0" err="1" smtClean="0"/>
              <a:t>creating</a:t>
            </a:r>
            <a:r>
              <a:rPr lang="hr-HR" dirty="0" smtClean="0"/>
              <a:t> life!)</a:t>
            </a:r>
            <a:endParaRPr lang="hr-HR" dirty="0"/>
          </a:p>
        </p:txBody>
      </p:sp>
      <p:pic>
        <p:nvPicPr>
          <p:cNvPr id="6" name="Content Placeholder 5" descr="Untitled3.bmp"/>
          <p:cNvPicPr>
            <a:picLocks noGrp="1" noChangeAspect="1"/>
          </p:cNvPicPr>
          <p:nvPr>
            <p:ph idx="1"/>
          </p:nvPr>
        </p:nvPicPr>
        <p:blipFill>
          <a:blip r:embed="rId2" cstate="email"/>
          <a:srcRect/>
          <a:stretch>
            <a:fillRect/>
          </a:stretch>
        </p:blipFill>
        <p:spPr>
          <a:xfrm>
            <a:off x="1489715" y="1774825"/>
            <a:ext cx="5439739" cy="5053709"/>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Cocaine</a:t>
            </a:r>
            <a:r>
              <a:rPr lang="hr-HR" dirty="0" smtClean="0"/>
              <a:t> </a:t>
            </a:r>
            <a:r>
              <a:rPr lang="hr-HR" dirty="0" err="1" smtClean="0"/>
              <a:t>blocks</a:t>
            </a:r>
            <a:r>
              <a:rPr lang="hr-HR" dirty="0" smtClean="0"/>
              <a:t> </a:t>
            </a:r>
            <a:r>
              <a:rPr lang="hr-HR" dirty="0" err="1" smtClean="0"/>
              <a:t>dopamine</a:t>
            </a:r>
            <a:r>
              <a:rPr lang="hr-HR" dirty="0" smtClean="0"/>
              <a:t> transport</a:t>
            </a:r>
            <a:endParaRPr lang="hr-HR" dirty="0"/>
          </a:p>
        </p:txBody>
      </p:sp>
      <p:sp>
        <p:nvSpPr>
          <p:cNvPr id="3" name="Content Placeholder 2"/>
          <p:cNvSpPr>
            <a:spLocks noGrp="1"/>
          </p:cNvSpPr>
          <p:nvPr>
            <p:ph idx="1"/>
          </p:nvPr>
        </p:nvSpPr>
        <p:spPr/>
        <p:txBody>
          <a:bodyPr/>
          <a:lstStyle/>
          <a:p>
            <a:endParaRPr lang="hr-HR"/>
          </a:p>
        </p:txBody>
      </p:sp>
      <p:pic>
        <p:nvPicPr>
          <p:cNvPr id="1027" name="Picture 3"/>
          <p:cNvPicPr>
            <a:picLocks noChangeAspect="1" noChangeArrowheads="1"/>
          </p:cNvPicPr>
          <p:nvPr/>
        </p:nvPicPr>
        <p:blipFill>
          <a:blip r:embed="rId2"/>
          <a:srcRect r="38828" b="16250"/>
          <a:stretch>
            <a:fillRect/>
          </a:stretch>
        </p:blipFill>
        <p:spPr bwMode="auto">
          <a:xfrm>
            <a:off x="928662" y="1500174"/>
            <a:ext cx="6957170" cy="53578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285704"/>
            <a:ext cx="5786478" cy="6572296"/>
          </a:xfrm>
        </p:spPr>
        <p:txBody>
          <a:bodyPr>
            <a:normAutofit/>
          </a:bodyPr>
          <a:lstStyle/>
          <a:p>
            <a:r>
              <a:rPr lang="hr-HR" dirty="0" err="1" smtClean="0"/>
              <a:t>The</a:t>
            </a:r>
            <a:r>
              <a:rPr lang="hr-HR" dirty="0" smtClean="0"/>
              <a:t> </a:t>
            </a:r>
            <a:r>
              <a:rPr lang="hr-HR" dirty="0" err="1" smtClean="0"/>
              <a:t>client</a:t>
            </a:r>
            <a:r>
              <a:rPr lang="hr-HR" dirty="0" smtClean="0"/>
              <a:t/>
            </a:r>
            <a:br>
              <a:rPr lang="hr-HR" dirty="0" smtClean="0"/>
            </a:br>
            <a:r>
              <a:rPr lang="hr-HR" dirty="0" smtClean="0"/>
              <a:t/>
            </a:r>
            <a:br>
              <a:rPr lang="hr-HR" dirty="0" smtClean="0"/>
            </a:br>
            <a:r>
              <a:rPr lang="hr-HR" dirty="0" smtClean="0"/>
              <a:t>22 y/o male – a Third mate </a:t>
            </a:r>
            <a:r>
              <a:rPr lang="hr-HR" dirty="0" err="1" smtClean="0"/>
              <a:t>sailing</a:t>
            </a:r>
            <a:r>
              <a:rPr lang="hr-HR" dirty="0" smtClean="0"/>
              <a:t> on a tanker. </a:t>
            </a:r>
            <a:r>
              <a:rPr lang="hr-HR" dirty="0" err="1" smtClean="0"/>
              <a:t>Living</a:t>
            </a:r>
            <a:r>
              <a:rPr lang="hr-HR" dirty="0" smtClean="0"/>
              <a:t> </a:t>
            </a:r>
            <a:r>
              <a:rPr lang="hr-HR" dirty="0" err="1" smtClean="0"/>
              <a:t>with</a:t>
            </a:r>
            <a:r>
              <a:rPr lang="hr-HR" dirty="0" smtClean="0"/>
              <a:t> his </a:t>
            </a:r>
            <a:r>
              <a:rPr lang="hr-HR" dirty="0" err="1" smtClean="0"/>
              <a:t>mother</a:t>
            </a:r>
            <a:r>
              <a:rPr lang="hr-HR" dirty="0" smtClean="0"/>
              <a:t>. </a:t>
            </a:r>
            <a:r>
              <a:rPr lang="hr-HR" dirty="0" err="1" smtClean="0"/>
              <a:t>After</a:t>
            </a:r>
            <a:r>
              <a:rPr lang="hr-HR" dirty="0" smtClean="0"/>
              <a:t> a 3-</a:t>
            </a:r>
            <a:r>
              <a:rPr lang="hr-HR" dirty="0" err="1" smtClean="0"/>
              <a:t>year</a:t>
            </a:r>
            <a:r>
              <a:rPr lang="hr-HR" dirty="0" smtClean="0"/>
              <a:t> love </a:t>
            </a:r>
            <a:r>
              <a:rPr lang="hr-HR" dirty="0" err="1" smtClean="0"/>
              <a:t>affair</a:t>
            </a:r>
            <a:r>
              <a:rPr lang="hr-HR" dirty="0" smtClean="0"/>
              <a:t>, his </a:t>
            </a:r>
            <a:r>
              <a:rPr lang="hr-HR" dirty="0" err="1" smtClean="0"/>
              <a:t>fiancee</a:t>
            </a:r>
            <a:r>
              <a:rPr lang="hr-HR" dirty="0" smtClean="0"/>
              <a:t> </a:t>
            </a:r>
            <a:r>
              <a:rPr lang="hr-HR" dirty="0" err="1" smtClean="0"/>
              <a:t>breaks</a:t>
            </a:r>
            <a:r>
              <a:rPr lang="hr-HR" dirty="0" smtClean="0"/>
              <a:t> </a:t>
            </a:r>
            <a:r>
              <a:rPr lang="hr-HR" dirty="0" err="1" smtClean="0"/>
              <a:t>up</a:t>
            </a:r>
            <a:r>
              <a:rPr lang="hr-HR" dirty="0" smtClean="0"/>
              <a:t> </a:t>
            </a:r>
            <a:r>
              <a:rPr lang="hr-HR" dirty="0" err="1" smtClean="0"/>
              <a:t>with</a:t>
            </a:r>
            <a:r>
              <a:rPr lang="hr-HR" dirty="0" smtClean="0"/>
              <a:t> </a:t>
            </a:r>
            <a:r>
              <a:rPr lang="hr-HR" dirty="0" err="1" smtClean="0"/>
              <a:t>him</a:t>
            </a:r>
            <a:endParaRPr lang="hr-HR" sz="4200" dirty="0"/>
          </a:p>
        </p:txBody>
      </p:sp>
      <p:pic>
        <p:nvPicPr>
          <p:cNvPr id="16390" name="Picture 6" descr="36,700+ Counseling Stock Illustrations, Royalty-Free Vector Graphics &amp; Clip  Art - iStock | Counselor, Therapy, Family counseling"/>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6786578" y="714356"/>
            <a:ext cx="2143140" cy="214314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Number</a:t>
            </a:r>
            <a:r>
              <a:rPr lang="hr-HR" dirty="0" smtClean="0"/>
              <a:t> </a:t>
            </a:r>
            <a:r>
              <a:rPr lang="hr-HR" dirty="0" err="1" smtClean="0"/>
              <a:t>of</a:t>
            </a:r>
            <a:r>
              <a:rPr lang="hr-HR" dirty="0" smtClean="0"/>
              <a:t> </a:t>
            </a:r>
            <a:r>
              <a:rPr lang="hr-HR" dirty="0" err="1" smtClean="0"/>
              <a:t>receptors</a:t>
            </a:r>
            <a:r>
              <a:rPr lang="hr-HR" dirty="0" smtClean="0"/>
              <a:t> </a:t>
            </a:r>
            <a:r>
              <a:rPr lang="hr-HR" dirty="0" err="1" smtClean="0"/>
              <a:t>reduce</a:t>
            </a:r>
            <a:r>
              <a:rPr lang="hr-HR" dirty="0" smtClean="0"/>
              <a:t/>
            </a:r>
            <a:br>
              <a:rPr lang="hr-HR" dirty="0" smtClean="0"/>
            </a:br>
            <a:r>
              <a:rPr lang="hr-HR" dirty="0" smtClean="0"/>
              <a:t>- </a:t>
            </a:r>
            <a:r>
              <a:rPr lang="hr-HR" dirty="0" err="1" smtClean="0"/>
              <a:t>tolerance</a:t>
            </a:r>
            <a:r>
              <a:rPr lang="hr-HR" dirty="0" smtClean="0"/>
              <a:t> (</a:t>
            </a:r>
            <a:r>
              <a:rPr lang="hr-HR" dirty="0" err="1" smtClean="0"/>
              <a:t>anhedonia</a:t>
            </a:r>
            <a:r>
              <a:rPr lang="hr-HR" dirty="0" smtClean="0"/>
              <a:t>)</a:t>
            </a:r>
            <a:endParaRPr lang="hr-HR" dirty="0"/>
          </a:p>
        </p:txBody>
      </p:sp>
      <p:pic>
        <p:nvPicPr>
          <p:cNvPr id="4" name="Content Placeholder 3" descr="Untitled2.bmp"/>
          <p:cNvPicPr>
            <a:picLocks noGrp="1" noChangeAspect="1"/>
          </p:cNvPicPr>
          <p:nvPr>
            <p:ph idx="1"/>
          </p:nvPr>
        </p:nvPicPr>
        <p:blipFill>
          <a:blip r:embed="rId2" cstate="email"/>
          <a:srcRect/>
          <a:stretch>
            <a:fillRect/>
          </a:stretch>
        </p:blipFill>
        <p:spPr>
          <a:xfrm>
            <a:off x="1489715" y="1774825"/>
            <a:ext cx="5439739" cy="5053709"/>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Common</a:t>
            </a:r>
            <a:r>
              <a:rPr lang="hr-HR" dirty="0" smtClean="0"/>
              <a:t> </a:t>
            </a:r>
            <a:r>
              <a:rPr lang="hr-HR" dirty="0" err="1" smtClean="0"/>
              <a:t>advice</a:t>
            </a:r>
            <a:endParaRPr lang="hr-HR" dirty="0"/>
          </a:p>
        </p:txBody>
      </p:sp>
      <p:sp>
        <p:nvSpPr>
          <p:cNvPr id="3" name="Content Placeholder 2"/>
          <p:cNvSpPr>
            <a:spLocks noGrp="1"/>
          </p:cNvSpPr>
          <p:nvPr>
            <p:ph idx="1"/>
          </p:nvPr>
        </p:nvSpPr>
        <p:spPr/>
        <p:txBody>
          <a:bodyPr>
            <a:normAutofit/>
          </a:bodyPr>
          <a:lstStyle/>
          <a:p>
            <a:r>
              <a:rPr lang="hr-HR" sz="4400" dirty="0" err="1" smtClean="0"/>
              <a:t>Have</a:t>
            </a:r>
            <a:r>
              <a:rPr lang="hr-HR" sz="4400" dirty="0" smtClean="0"/>
              <a:t> </a:t>
            </a:r>
            <a:r>
              <a:rPr lang="hr-HR" sz="4400" dirty="0" err="1" smtClean="0"/>
              <a:t>you</a:t>
            </a:r>
            <a:r>
              <a:rPr lang="hr-HR" sz="4400" dirty="0" smtClean="0"/>
              <a:t> </a:t>
            </a:r>
            <a:r>
              <a:rPr lang="hr-HR" sz="4400" dirty="0" err="1" smtClean="0"/>
              <a:t>tried</a:t>
            </a:r>
            <a:r>
              <a:rPr lang="hr-HR" sz="4400" dirty="0" smtClean="0"/>
              <a:t> </a:t>
            </a:r>
            <a:r>
              <a:rPr lang="hr-HR" sz="4400" dirty="0" err="1" smtClean="0"/>
              <a:t>talking</a:t>
            </a:r>
            <a:r>
              <a:rPr lang="hr-HR" sz="4400" dirty="0" smtClean="0"/>
              <a:t> to her?</a:t>
            </a:r>
          </a:p>
          <a:p>
            <a:r>
              <a:rPr lang="hr-HR" sz="4400" dirty="0" err="1" smtClean="0"/>
              <a:t>Send</a:t>
            </a:r>
            <a:r>
              <a:rPr lang="hr-HR" sz="4400" dirty="0" smtClean="0"/>
              <a:t> her a </a:t>
            </a:r>
            <a:r>
              <a:rPr lang="hr-HR" sz="4400" dirty="0" err="1" smtClean="0"/>
              <a:t>message</a:t>
            </a:r>
            <a:endParaRPr lang="hr-HR" sz="4400" dirty="0" smtClean="0"/>
          </a:p>
          <a:p>
            <a:r>
              <a:rPr lang="hr-HR" sz="4400" dirty="0" smtClean="0"/>
              <a:t>Don’t </a:t>
            </a:r>
            <a:r>
              <a:rPr lang="hr-HR" sz="4400" dirty="0" err="1" smtClean="0"/>
              <a:t>be</a:t>
            </a:r>
            <a:r>
              <a:rPr lang="hr-HR" sz="4400" dirty="0" smtClean="0"/>
              <a:t> sad</a:t>
            </a:r>
          </a:p>
          <a:p>
            <a:r>
              <a:rPr lang="hr-HR" sz="4400" dirty="0" smtClean="0"/>
              <a:t>Time </a:t>
            </a:r>
            <a:r>
              <a:rPr lang="hr-HR" sz="4400" dirty="0" err="1" smtClean="0"/>
              <a:t>heals</a:t>
            </a:r>
            <a:r>
              <a:rPr lang="hr-HR" sz="4400" dirty="0" smtClean="0"/>
              <a:t> all </a:t>
            </a:r>
            <a:r>
              <a:rPr lang="hr-HR" sz="4400" dirty="0" err="1" smtClean="0"/>
              <a:t>wounds</a:t>
            </a:r>
            <a:endParaRPr lang="hr-HR" sz="4400" dirty="0" smtClean="0"/>
          </a:p>
          <a:p>
            <a:r>
              <a:rPr lang="hr-HR" sz="4400" dirty="0" err="1" smtClean="0"/>
              <a:t>Here</a:t>
            </a:r>
            <a:r>
              <a:rPr lang="hr-HR" sz="4400" dirty="0" smtClean="0"/>
              <a:t>, </a:t>
            </a:r>
            <a:r>
              <a:rPr lang="hr-HR" sz="4400" dirty="0" err="1" smtClean="0"/>
              <a:t>have</a:t>
            </a:r>
            <a:r>
              <a:rPr lang="hr-HR" sz="4400" dirty="0" smtClean="0"/>
              <a:t> some </a:t>
            </a:r>
            <a:r>
              <a:rPr lang="hr-HR" sz="4400" dirty="0" err="1" smtClean="0"/>
              <a:t>chocolate</a:t>
            </a:r>
            <a:endParaRPr lang="hr-HR" sz="4400"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Other</a:t>
            </a:r>
            <a:r>
              <a:rPr lang="hr-HR" dirty="0" smtClean="0"/>
              <a:t> </a:t>
            </a:r>
            <a:r>
              <a:rPr lang="hr-HR" dirty="0" err="1" smtClean="0"/>
              <a:t>solutions</a:t>
            </a:r>
            <a:r>
              <a:rPr lang="hr-HR" dirty="0" smtClean="0"/>
              <a:t> </a:t>
            </a:r>
            <a:r>
              <a:rPr lang="hr-HR" dirty="0" err="1" smtClean="0"/>
              <a:t>known</a:t>
            </a:r>
            <a:r>
              <a:rPr lang="hr-HR" dirty="0" smtClean="0"/>
              <a:t> to </a:t>
            </a:r>
            <a:r>
              <a:rPr lang="hr-HR" dirty="0" err="1" smtClean="0"/>
              <a:t>men</a:t>
            </a:r>
            <a:r>
              <a:rPr lang="hr-HR" dirty="0" smtClean="0"/>
              <a:t> </a:t>
            </a:r>
            <a:r>
              <a:rPr lang="hr-HR" dirty="0" err="1" smtClean="0"/>
              <a:t>to</a:t>
            </a:r>
            <a:r>
              <a:rPr lang="hr-HR" dirty="0" smtClean="0"/>
              <a:t> </a:t>
            </a:r>
            <a:r>
              <a:rPr lang="hr-HR" dirty="0" err="1" smtClean="0"/>
              <a:t>deal</a:t>
            </a:r>
            <a:r>
              <a:rPr lang="hr-HR" dirty="0" smtClean="0"/>
              <a:t> </a:t>
            </a:r>
            <a:r>
              <a:rPr lang="hr-HR" dirty="0" err="1" smtClean="0"/>
              <a:t>with</a:t>
            </a:r>
            <a:r>
              <a:rPr lang="hr-HR" dirty="0" smtClean="0"/>
              <a:t> </a:t>
            </a:r>
            <a:r>
              <a:rPr lang="hr-HR" dirty="0" err="1" smtClean="0"/>
              <a:t>the</a:t>
            </a:r>
            <a:r>
              <a:rPr lang="hr-HR" dirty="0" smtClean="0"/>
              <a:t> same problem</a:t>
            </a:r>
            <a:endParaRPr lang="hr-HR" dirty="0"/>
          </a:p>
        </p:txBody>
      </p:sp>
      <p:sp>
        <p:nvSpPr>
          <p:cNvPr id="3" name="Content Placeholder 2"/>
          <p:cNvSpPr>
            <a:spLocks noGrp="1"/>
          </p:cNvSpPr>
          <p:nvPr>
            <p:ph idx="1"/>
          </p:nvPr>
        </p:nvSpPr>
        <p:spPr>
          <a:xfrm>
            <a:off x="5143504" y="5286388"/>
            <a:ext cx="3400420" cy="796553"/>
          </a:xfrm>
        </p:spPr>
        <p:txBody>
          <a:bodyPr>
            <a:normAutofit fontScale="85000" lnSpcReduction="20000"/>
          </a:bodyPr>
          <a:lstStyle/>
          <a:p>
            <a:pPr>
              <a:buNone/>
            </a:pPr>
            <a:r>
              <a:rPr lang="hr-HR" dirty="0" err="1" smtClean="0"/>
              <a:t>In</a:t>
            </a:r>
            <a:r>
              <a:rPr lang="hr-HR" dirty="0" smtClean="0"/>
              <a:t> </a:t>
            </a:r>
            <a:r>
              <a:rPr lang="hr-HR" dirty="0" err="1" smtClean="0"/>
              <a:t>order</a:t>
            </a:r>
            <a:r>
              <a:rPr lang="hr-HR" dirty="0" smtClean="0"/>
              <a:t> to </a:t>
            </a:r>
            <a:r>
              <a:rPr lang="hr-HR" dirty="0" err="1" smtClean="0"/>
              <a:t>reach</a:t>
            </a:r>
            <a:r>
              <a:rPr lang="hr-HR" dirty="0" smtClean="0"/>
              <a:t> EUPHORIA</a:t>
            </a:r>
            <a:endParaRPr lang="hr-HR" dirty="0"/>
          </a:p>
        </p:txBody>
      </p:sp>
      <p:pic>
        <p:nvPicPr>
          <p:cNvPr id="1029" name="Picture 5"/>
          <p:cNvPicPr>
            <a:picLocks noChangeAspect="1" noChangeArrowheads="1"/>
          </p:cNvPicPr>
          <p:nvPr/>
        </p:nvPicPr>
        <p:blipFill>
          <a:blip r:embed="rId2"/>
          <a:srcRect/>
          <a:stretch>
            <a:fillRect/>
          </a:stretch>
        </p:blipFill>
        <p:spPr bwMode="auto">
          <a:xfrm>
            <a:off x="285720" y="1571612"/>
            <a:ext cx="3143250" cy="21526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3" cstate="email"/>
          <a:srcRect/>
          <a:stretch>
            <a:fillRect/>
          </a:stretch>
        </p:blipFill>
        <p:spPr bwMode="auto">
          <a:xfrm>
            <a:off x="4500562" y="1500174"/>
            <a:ext cx="4234690" cy="2928934"/>
          </a:xfrm>
          <a:prstGeom prst="rect">
            <a:avLst/>
          </a:prstGeom>
          <a:noFill/>
          <a:ln w="9525">
            <a:noFill/>
            <a:miter lim="800000"/>
            <a:headEnd/>
            <a:tailEnd/>
          </a:ln>
          <a:effectLst/>
        </p:spPr>
      </p:pic>
      <p:pic>
        <p:nvPicPr>
          <p:cNvPr id="1031" name="Picture 7"/>
          <p:cNvPicPr>
            <a:picLocks noChangeAspect="1" noChangeArrowheads="1"/>
          </p:cNvPicPr>
          <p:nvPr/>
        </p:nvPicPr>
        <p:blipFill>
          <a:blip r:embed="rId4" cstate="email"/>
          <a:srcRect/>
          <a:stretch>
            <a:fillRect/>
          </a:stretch>
        </p:blipFill>
        <p:spPr bwMode="auto">
          <a:xfrm>
            <a:off x="357158" y="3981450"/>
            <a:ext cx="4429125" cy="28765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5214950"/>
            <a:ext cx="8358246" cy="1000132"/>
          </a:xfrm>
        </p:spPr>
        <p:txBody>
          <a:bodyPr>
            <a:noAutofit/>
          </a:bodyPr>
          <a:lstStyle/>
          <a:p>
            <a:r>
              <a:rPr lang="hr-HR" sz="4800" b="1" dirty="0" smtClean="0"/>
              <a:t>I </a:t>
            </a:r>
            <a:r>
              <a:rPr lang="hr-HR" sz="4800" b="1" dirty="0" err="1" smtClean="0"/>
              <a:t>was</a:t>
            </a:r>
            <a:r>
              <a:rPr lang="hr-HR" sz="4800" b="1" dirty="0" smtClean="0"/>
              <a:t> </a:t>
            </a:r>
            <a:r>
              <a:rPr lang="hr-HR" sz="4800" b="1" dirty="0" err="1" smtClean="0"/>
              <a:t>cheating</a:t>
            </a:r>
            <a:r>
              <a:rPr lang="hr-HR" sz="4800" b="1" dirty="0" smtClean="0"/>
              <a:t> </a:t>
            </a:r>
            <a:r>
              <a:rPr lang="hr-HR" sz="4800" b="1" dirty="0" err="1" smtClean="0"/>
              <a:t>myself</a:t>
            </a:r>
            <a:r>
              <a:rPr lang="hr-HR" sz="4800" b="1" dirty="0" smtClean="0"/>
              <a:t>…</a:t>
            </a:r>
          </a:p>
          <a:p>
            <a:r>
              <a:rPr lang="hr-HR" sz="4800" dirty="0" smtClean="0"/>
              <a:t>…</a:t>
            </a:r>
            <a:r>
              <a:rPr lang="hr-HR" sz="4800" dirty="0" err="1" smtClean="0"/>
              <a:t>by</a:t>
            </a:r>
            <a:r>
              <a:rPr lang="hr-HR" sz="4800" dirty="0" smtClean="0"/>
              <a:t> </a:t>
            </a:r>
            <a:r>
              <a:rPr lang="hr-HR" sz="4800" dirty="0" err="1" smtClean="0"/>
              <a:t>believing</a:t>
            </a:r>
            <a:r>
              <a:rPr lang="hr-HR" sz="4800" dirty="0" smtClean="0"/>
              <a:t> </a:t>
            </a:r>
            <a:r>
              <a:rPr lang="hr-HR" sz="4800" dirty="0" err="1" smtClean="0"/>
              <a:t>she</a:t>
            </a:r>
            <a:r>
              <a:rPr lang="hr-HR" sz="4800" dirty="0" smtClean="0"/>
              <a:t> </a:t>
            </a:r>
            <a:r>
              <a:rPr lang="hr-HR" sz="4800" dirty="0" err="1" smtClean="0"/>
              <a:t>will</a:t>
            </a:r>
            <a:r>
              <a:rPr lang="hr-HR" sz="4800" dirty="0" smtClean="0"/>
              <a:t> </a:t>
            </a:r>
            <a:r>
              <a:rPr lang="hr-HR" sz="4800" dirty="0" err="1" smtClean="0"/>
              <a:t>be</a:t>
            </a:r>
            <a:r>
              <a:rPr lang="hr-HR" sz="4800" dirty="0" smtClean="0"/>
              <a:t> </a:t>
            </a:r>
            <a:r>
              <a:rPr lang="hr-HR" sz="4800" dirty="0" err="1" smtClean="0"/>
              <a:t>sending</a:t>
            </a:r>
            <a:r>
              <a:rPr lang="hr-HR" sz="4800" dirty="0" smtClean="0"/>
              <a:t> </a:t>
            </a:r>
            <a:r>
              <a:rPr lang="hr-HR" sz="4800" dirty="0" err="1" smtClean="0"/>
              <a:t>hearts</a:t>
            </a:r>
            <a:r>
              <a:rPr lang="hr-HR" sz="4800" dirty="0" smtClean="0"/>
              <a:t> </a:t>
            </a:r>
            <a:r>
              <a:rPr lang="hr-HR" sz="4800" dirty="0" err="1" smtClean="0"/>
              <a:t>and</a:t>
            </a:r>
            <a:r>
              <a:rPr lang="hr-HR" sz="4800" dirty="0" smtClean="0"/>
              <a:t> </a:t>
            </a:r>
            <a:r>
              <a:rPr lang="hr-HR" sz="4800" dirty="0" err="1" smtClean="0"/>
              <a:t>kissing</a:t>
            </a:r>
            <a:r>
              <a:rPr lang="hr-HR" sz="4800" dirty="0" smtClean="0"/>
              <a:t> to me </a:t>
            </a:r>
            <a:r>
              <a:rPr lang="hr-HR" sz="4800" dirty="0" err="1" smtClean="0"/>
              <a:t>exclusivelly</a:t>
            </a:r>
            <a:r>
              <a:rPr lang="hr-HR" sz="4800" dirty="0" smtClean="0"/>
              <a:t>. But I </a:t>
            </a:r>
            <a:r>
              <a:rPr lang="hr-HR" sz="4800" dirty="0" err="1" smtClean="0"/>
              <a:t>realised</a:t>
            </a:r>
            <a:r>
              <a:rPr lang="hr-HR" sz="4800" dirty="0" smtClean="0"/>
              <a:t> </a:t>
            </a:r>
            <a:r>
              <a:rPr lang="hr-HR" sz="4800" dirty="0" err="1" smtClean="0"/>
              <a:t>she</a:t>
            </a:r>
            <a:r>
              <a:rPr lang="hr-HR" sz="4800" dirty="0" smtClean="0"/>
              <a:t> is </a:t>
            </a:r>
            <a:r>
              <a:rPr lang="hr-HR" sz="4800" dirty="0" err="1" smtClean="0"/>
              <a:t>sending</a:t>
            </a:r>
            <a:r>
              <a:rPr lang="hr-HR" sz="4800" dirty="0" smtClean="0"/>
              <a:t> </a:t>
            </a:r>
            <a:r>
              <a:rPr lang="hr-HR" sz="4800" dirty="0" err="1" smtClean="0"/>
              <a:t>hearts</a:t>
            </a:r>
            <a:r>
              <a:rPr lang="hr-HR" sz="4800" dirty="0" smtClean="0"/>
              <a:t> </a:t>
            </a:r>
            <a:r>
              <a:rPr lang="hr-HR" sz="4800" dirty="0" err="1" smtClean="0"/>
              <a:t>and</a:t>
            </a:r>
            <a:r>
              <a:rPr lang="hr-HR" sz="4800" dirty="0" smtClean="0"/>
              <a:t> </a:t>
            </a:r>
            <a:r>
              <a:rPr lang="hr-HR" sz="4800" dirty="0" err="1" smtClean="0"/>
              <a:t>kissing</a:t>
            </a:r>
            <a:r>
              <a:rPr lang="hr-HR" sz="4800" dirty="0" smtClean="0"/>
              <a:t> </a:t>
            </a:r>
            <a:r>
              <a:rPr lang="hr-HR" sz="4800" dirty="0" err="1" smtClean="0"/>
              <a:t>another</a:t>
            </a:r>
            <a:endParaRPr lang="hr-HR" sz="4800" dirty="0"/>
          </a:p>
        </p:txBody>
      </p:sp>
      <p:sp>
        <p:nvSpPr>
          <p:cNvPr id="5" name="Ograda vsebine 2"/>
          <p:cNvSpPr txBox="1">
            <a:spLocks/>
          </p:cNvSpPr>
          <p:nvPr/>
        </p:nvSpPr>
        <p:spPr bwMode="auto">
          <a:xfrm>
            <a:off x="179388" y="1844675"/>
            <a:ext cx="8496300" cy="467995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endParaRPr lang="en-US" sz="1300"/>
          </a:p>
        </p:txBody>
      </p:sp>
      <p:sp>
        <p:nvSpPr>
          <p:cNvPr id="6" name="Title 1"/>
          <p:cNvSpPr>
            <a:spLocks noGrp="1"/>
          </p:cNvSpPr>
          <p:nvPr>
            <p:ph type="ctrTitle"/>
          </p:nvPr>
        </p:nvSpPr>
        <p:spPr>
          <a:xfrm>
            <a:off x="928662" y="714356"/>
            <a:ext cx="7143800" cy="1571636"/>
          </a:xfrm>
        </p:spPr>
        <p:txBody>
          <a:bodyPr>
            <a:normAutofit/>
          </a:bodyPr>
          <a:lstStyle/>
          <a:p>
            <a:r>
              <a:rPr lang="hr-HR" dirty="0" smtClean="0"/>
              <a:t>C: </a:t>
            </a:r>
            <a:r>
              <a:rPr lang="hr-HR" dirty="0" err="1" smtClean="0"/>
              <a:t>She</a:t>
            </a:r>
            <a:r>
              <a:rPr lang="hr-HR" dirty="0" smtClean="0"/>
              <a:t> is </a:t>
            </a:r>
            <a:r>
              <a:rPr lang="hr-HR" dirty="0" err="1" smtClean="0"/>
              <a:t>chearing</a:t>
            </a:r>
            <a:r>
              <a:rPr lang="hr-HR" dirty="0" smtClean="0"/>
              <a:t> on me! </a:t>
            </a:r>
            <a:endParaRPr lang="hr-HR" sz="4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4572008"/>
            <a:ext cx="8358246" cy="1000132"/>
          </a:xfrm>
        </p:spPr>
        <p:txBody>
          <a:bodyPr>
            <a:noAutofit/>
          </a:bodyPr>
          <a:lstStyle/>
          <a:p>
            <a:r>
              <a:rPr lang="hr-HR" sz="4800" b="1" dirty="0" err="1" smtClean="0"/>
              <a:t>The</a:t>
            </a:r>
            <a:r>
              <a:rPr lang="hr-HR" sz="4800" b="1" dirty="0" smtClean="0"/>
              <a:t> problem is </a:t>
            </a:r>
            <a:r>
              <a:rPr lang="hr-HR" sz="4800" b="1" dirty="0" err="1" smtClean="0"/>
              <a:t>that</a:t>
            </a:r>
            <a:r>
              <a:rPr lang="hr-HR" sz="4800" b="1" dirty="0" smtClean="0"/>
              <a:t> I </a:t>
            </a:r>
            <a:r>
              <a:rPr lang="hr-HR" sz="4800" b="1" dirty="0" err="1" smtClean="0"/>
              <a:t>insist</a:t>
            </a:r>
            <a:r>
              <a:rPr lang="hr-HR" sz="4800" b="1" dirty="0" smtClean="0"/>
              <a:t> (</a:t>
            </a:r>
            <a:r>
              <a:rPr lang="hr-HR" sz="4800" b="1" dirty="0" err="1" smtClean="0"/>
              <a:t>urge</a:t>
            </a:r>
            <a:r>
              <a:rPr lang="hr-HR" sz="4800" b="1" dirty="0" smtClean="0"/>
              <a:t> </a:t>
            </a:r>
            <a:r>
              <a:rPr lang="hr-HR" sz="4800" b="1" dirty="0" err="1" smtClean="0"/>
              <a:t>and</a:t>
            </a:r>
            <a:r>
              <a:rPr lang="hr-HR" sz="4800" b="1" dirty="0" smtClean="0"/>
              <a:t> </a:t>
            </a:r>
            <a:r>
              <a:rPr lang="hr-HR" sz="4800" b="1" dirty="0" err="1" smtClean="0"/>
              <a:t>demand</a:t>
            </a:r>
            <a:r>
              <a:rPr lang="hr-HR" sz="4800" b="1" dirty="0" smtClean="0"/>
              <a:t>) </a:t>
            </a:r>
            <a:r>
              <a:rPr lang="hr-HR" sz="4800" dirty="0" smtClean="0"/>
              <a:t> </a:t>
            </a:r>
            <a:r>
              <a:rPr lang="hr-HR" sz="4800" dirty="0" err="1" smtClean="0"/>
              <a:t>that</a:t>
            </a:r>
            <a:r>
              <a:rPr lang="hr-HR" sz="4800" dirty="0" smtClean="0"/>
              <a:t> </a:t>
            </a:r>
            <a:r>
              <a:rPr lang="hr-HR" sz="4800" dirty="0" err="1" smtClean="0"/>
              <a:t>I</a:t>
            </a:r>
            <a:r>
              <a:rPr lang="hr-HR" sz="4800" dirty="0" smtClean="0"/>
              <a:t> </a:t>
            </a:r>
            <a:r>
              <a:rPr lang="hr-HR" sz="4800" dirty="0" err="1" smtClean="0"/>
              <a:t>remain</a:t>
            </a:r>
            <a:r>
              <a:rPr lang="hr-HR" sz="4800" dirty="0" smtClean="0"/>
              <a:t> </a:t>
            </a:r>
            <a:r>
              <a:rPr lang="hr-HR" sz="4800" dirty="0" err="1" smtClean="0"/>
              <a:t>your</a:t>
            </a:r>
            <a:r>
              <a:rPr lang="hr-HR" sz="4800" dirty="0" smtClean="0"/>
              <a:t> partner</a:t>
            </a:r>
          </a:p>
        </p:txBody>
      </p:sp>
      <p:sp>
        <p:nvSpPr>
          <p:cNvPr id="5" name="Ograda vsebine 2"/>
          <p:cNvSpPr txBox="1">
            <a:spLocks/>
          </p:cNvSpPr>
          <p:nvPr/>
        </p:nvSpPr>
        <p:spPr bwMode="auto">
          <a:xfrm>
            <a:off x="179388" y="1844675"/>
            <a:ext cx="8496300" cy="467995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endParaRPr lang="en-US" sz="1300"/>
          </a:p>
        </p:txBody>
      </p:sp>
      <p:sp>
        <p:nvSpPr>
          <p:cNvPr id="4" name="Title 1"/>
          <p:cNvSpPr>
            <a:spLocks noGrp="1"/>
          </p:cNvSpPr>
          <p:nvPr>
            <p:ph type="ctrTitle"/>
          </p:nvPr>
        </p:nvSpPr>
        <p:spPr>
          <a:xfrm>
            <a:off x="428596" y="285728"/>
            <a:ext cx="7286676" cy="2286016"/>
          </a:xfrm>
        </p:spPr>
        <p:txBody>
          <a:bodyPr>
            <a:normAutofit/>
          </a:bodyPr>
          <a:lstStyle/>
          <a:p>
            <a:r>
              <a:rPr lang="hr-HR" dirty="0" err="1" smtClean="0"/>
              <a:t>The</a:t>
            </a:r>
            <a:r>
              <a:rPr lang="hr-HR" dirty="0" smtClean="0"/>
              <a:t> problem is </a:t>
            </a:r>
            <a:r>
              <a:rPr lang="hr-HR" dirty="0" err="1" smtClean="0"/>
              <a:t>not</a:t>
            </a:r>
            <a:r>
              <a:rPr lang="hr-HR" dirty="0" smtClean="0"/>
              <a:t> </a:t>
            </a:r>
            <a:r>
              <a:rPr lang="hr-HR" dirty="0" err="1" smtClean="0"/>
              <a:t>that</a:t>
            </a:r>
            <a:r>
              <a:rPr lang="hr-HR" dirty="0" smtClean="0"/>
              <a:t> I </a:t>
            </a:r>
            <a:r>
              <a:rPr lang="hr-HR" dirty="0" err="1" smtClean="0"/>
              <a:t>have</a:t>
            </a:r>
            <a:r>
              <a:rPr lang="hr-HR" dirty="0" smtClean="0"/>
              <a:t> to live </a:t>
            </a:r>
            <a:r>
              <a:rPr lang="hr-HR" dirty="0" err="1" smtClean="0"/>
              <a:t>without</a:t>
            </a:r>
            <a:r>
              <a:rPr lang="hr-HR" dirty="0" smtClean="0"/>
              <a:t> </a:t>
            </a:r>
            <a:r>
              <a:rPr lang="hr-HR" dirty="0" err="1" smtClean="0"/>
              <a:t>you</a:t>
            </a:r>
            <a:r>
              <a:rPr lang="hr-HR" dirty="0" smtClean="0"/>
              <a:t> </a:t>
            </a:r>
            <a:r>
              <a:rPr lang="hr-HR" dirty="0" err="1" smtClean="0"/>
              <a:t>from</a:t>
            </a:r>
            <a:r>
              <a:rPr lang="hr-HR" dirty="0" smtClean="0"/>
              <a:t> </a:t>
            </a:r>
            <a:r>
              <a:rPr lang="hr-HR" dirty="0" err="1" smtClean="0"/>
              <a:t>now</a:t>
            </a:r>
            <a:r>
              <a:rPr lang="hr-HR" dirty="0" smtClean="0"/>
              <a:t> on</a:t>
            </a:r>
            <a:endParaRPr lang="hr-HR" sz="42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7158" y="4572008"/>
            <a:ext cx="8358246" cy="1000132"/>
          </a:xfrm>
        </p:spPr>
        <p:txBody>
          <a:bodyPr>
            <a:noAutofit/>
          </a:bodyPr>
          <a:lstStyle/>
          <a:p>
            <a:r>
              <a:rPr lang="hr-HR" sz="4800" b="1" dirty="0" smtClean="0"/>
              <a:t>To do </a:t>
            </a:r>
            <a:r>
              <a:rPr lang="hr-HR" sz="4800" b="1" dirty="0" err="1" smtClean="0"/>
              <a:t>something</a:t>
            </a:r>
            <a:r>
              <a:rPr lang="hr-HR" sz="4800" b="1" dirty="0" smtClean="0"/>
              <a:t>!</a:t>
            </a:r>
          </a:p>
          <a:p>
            <a:r>
              <a:rPr lang="hr-HR" sz="4800" b="1" dirty="0" smtClean="0"/>
              <a:t>To </a:t>
            </a:r>
            <a:r>
              <a:rPr lang="hr-HR" sz="4800" b="1" dirty="0" err="1" smtClean="0"/>
              <a:t>be</a:t>
            </a:r>
            <a:r>
              <a:rPr lang="hr-HR" sz="4800" b="1" dirty="0" smtClean="0"/>
              <a:t> a </a:t>
            </a:r>
            <a:r>
              <a:rPr lang="hr-HR" sz="4800" b="1" dirty="0" err="1" smtClean="0"/>
              <a:t>something</a:t>
            </a:r>
            <a:r>
              <a:rPr lang="hr-HR" sz="4800" b="1" dirty="0" smtClean="0"/>
              <a:t>!</a:t>
            </a:r>
            <a:endParaRPr lang="hr-HR" sz="4800" dirty="0" smtClean="0"/>
          </a:p>
        </p:txBody>
      </p:sp>
      <p:sp>
        <p:nvSpPr>
          <p:cNvPr id="5" name="Ograda vsebine 2"/>
          <p:cNvSpPr txBox="1">
            <a:spLocks/>
          </p:cNvSpPr>
          <p:nvPr/>
        </p:nvSpPr>
        <p:spPr bwMode="auto">
          <a:xfrm>
            <a:off x="179388" y="1844675"/>
            <a:ext cx="8496300" cy="467995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endParaRPr lang="en-US" sz="1300"/>
          </a:p>
        </p:txBody>
      </p:sp>
      <p:sp>
        <p:nvSpPr>
          <p:cNvPr id="4" name="Title 1"/>
          <p:cNvSpPr>
            <a:spLocks noGrp="1"/>
          </p:cNvSpPr>
          <p:nvPr>
            <p:ph type="ctrTitle"/>
          </p:nvPr>
        </p:nvSpPr>
        <p:spPr>
          <a:xfrm>
            <a:off x="428596" y="285728"/>
            <a:ext cx="7286676" cy="2286016"/>
          </a:xfrm>
        </p:spPr>
        <p:txBody>
          <a:bodyPr>
            <a:normAutofit/>
          </a:bodyPr>
          <a:lstStyle/>
          <a:p>
            <a:r>
              <a:rPr lang="hr-HR" dirty="0" err="1" smtClean="0"/>
              <a:t>Purpose</a:t>
            </a:r>
            <a:r>
              <a:rPr lang="hr-HR" dirty="0" smtClean="0"/>
              <a:t> </a:t>
            </a:r>
            <a:r>
              <a:rPr lang="hr-HR" dirty="0" err="1" smtClean="0"/>
              <a:t>of</a:t>
            </a:r>
            <a:r>
              <a:rPr lang="hr-HR" dirty="0" smtClean="0"/>
              <a:t> </a:t>
            </a:r>
            <a:r>
              <a:rPr lang="hr-HR" dirty="0" err="1" smtClean="0"/>
              <a:t>insisting</a:t>
            </a:r>
            <a:r>
              <a:rPr lang="hr-HR" dirty="0" smtClean="0"/>
              <a:t>?</a:t>
            </a:r>
            <a:endParaRPr lang="hr-HR" sz="42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85720" y="4929198"/>
            <a:ext cx="8358246" cy="1000132"/>
          </a:xfrm>
        </p:spPr>
        <p:txBody>
          <a:bodyPr>
            <a:noAutofit/>
          </a:bodyPr>
          <a:lstStyle/>
          <a:p>
            <a:r>
              <a:rPr lang="hr-HR" sz="4800" b="1" dirty="0" err="1" smtClean="0"/>
              <a:t>Why</a:t>
            </a:r>
            <a:r>
              <a:rPr lang="hr-HR" sz="4800" b="1" dirty="0" smtClean="0"/>
              <a:t> </a:t>
            </a:r>
            <a:r>
              <a:rPr lang="hr-HR" sz="4800" b="1" dirty="0" err="1" smtClean="0"/>
              <a:t>did</a:t>
            </a:r>
            <a:r>
              <a:rPr lang="hr-HR" sz="4800" b="1" dirty="0" smtClean="0"/>
              <a:t> I </a:t>
            </a:r>
            <a:r>
              <a:rPr lang="hr-HR" sz="4800" b="1" dirty="0" err="1" smtClean="0"/>
              <a:t>need</a:t>
            </a:r>
            <a:r>
              <a:rPr lang="hr-HR" sz="4800" b="1" dirty="0" smtClean="0"/>
              <a:t> her to kiss me?</a:t>
            </a:r>
          </a:p>
          <a:p>
            <a:r>
              <a:rPr lang="hr-HR" sz="4800" dirty="0" err="1" smtClean="0"/>
              <a:t>Because</a:t>
            </a:r>
            <a:r>
              <a:rPr lang="hr-HR" sz="4800" dirty="0" smtClean="0"/>
              <a:t> I </a:t>
            </a:r>
            <a:r>
              <a:rPr lang="hr-HR" sz="4800" dirty="0" err="1" smtClean="0"/>
              <a:t>thought</a:t>
            </a:r>
            <a:r>
              <a:rPr lang="hr-HR" sz="4800" dirty="0" smtClean="0"/>
              <a:t> </a:t>
            </a:r>
            <a:r>
              <a:rPr lang="hr-HR" sz="4800" dirty="0" err="1" smtClean="0"/>
              <a:t>that</a:t>
            </a:r>
            <a:r>
              <a:rPr lang="hr-HR" sz="4800" dirty="0" smtClean="0"/>
              <a:t> is </a:t>
            </a:r>
            <a:r>
              <a:rPr lang="hr-HR" sz="4800" dirty="0" err="1" smtClean="0"/>
              <a:t>the</a:t>
            </a:r>
            <a:r>
              <a:rPr lang="hr-HR" sz="4800" dirty="0" smtClean="0"/>
              <a:t> </a:t>
            </a:r>
            <a:r>
              <a:rPr lang="hr-HR" sz="4800" dirty="0" err="1" smtClean="0"/>
              <a:t>only</a:t>
            </a:r>
            <a:r>
              <a:rPr lang="hr-HR" sz="4800" dirty="0" smtClean="0"/>
              <a:t> </a:t>
            </a:r>
            <a:r>
              <a:rPr lang="hr-HR" sz="4800" dirty="0" err="1" smtClean="0"/>
              <a:t>way</a:t>
            </a:r>
            <a:r>
              <a:rPr lang="hr-HR" sz="4800" dirty="0" smtClean="0"/>
              <a:t> for me to </a:t>
            </a:r>
            <a:r>
              <a:rPr lang="hr-HR" sz="4800" dirty="0" err="1" smtClean="0"/>
              <a:t>be</a:t>
            </a:r>
            <a:r>
              <a:rPr lang="hr-HR" sz="4800" dirty="0" smtClean="0"/>
              <a:t> a </a:t>
            </a:r>
            <a:r>
              <a:rPr lang="hr-HR" sz="4800" b="1" u="sng" dirty="0" smtClean="0"/>
              <a:t>partner</a:t>
            </a:r>
            <a:r>
              <a:rPr lang="hr-HR" sz="4800" dirty="0" smtClean="0"/>
              <a:t>!</a:t>
            </a:r>
          </a:p>
        </p:txBody>
      </p:sp>
      <p:sp>
        <p:nvSpPr>
          <p:cNvPr id="5" name="Ograda vsebine 2"/>
          <p:cNvSpPr txBox="1">
            <a:spLocks/>
          </p:cNvSpPr>
          <p:nvPr/>
        </p:nvSpPr>
        <p:spPr bwMode="auto">
          <a:xfrm>
            <a:off x="179388" y="1844675"/>
            <a:ext cx="8496300" cy="4679950"/>
          </a:xfrm>
          <a:prstGeom prst="rect">
            <a:avLst/>
          </a:prstGeom>
          <a:noFill/>
          <a:ln w="9525">
            <a:noFill/>
            <a:miter lim="800000"/>
            <a:headEnd/>
            <a:tailEnd/>
          </a:ln>
        </p:spPr>
        <p:txBody>
          <a:bodyPr/>
          <a:lstStyle/>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b="1"/>
              <a:t> </a:t>
            </a:r>
            <a:endParaRPr lang="sl-SI" sz="1300"/>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p>
          <a:p>
            <a:pPr marL="342900" indent="-342900">
              <a:lnSpc>
                <a:spcPct val="80000"/>
              </a:lnSpc>
              <a:spcBef>
                <a:spcPct val="20000"/>
              </a:spcBef>
              <a:buFont typeface="Arial" pitchFamily="34" charset="0"/>
              <a:buNone/>
            </a:pPr>
            <a:r>
              <a:rPr lang="sl-SI" sz="1300"/>
              <a:t>                                                                                                                                       </a:t>
            </a:r>
            <a:endParaRPr lang="en-US" sz="1300"/>
          </a:p>
        </p:txBody>
      </p:sp>
      <p:sp>
        <p:nvSpPr>
          <p:cNvPr id="4" name="Title 1"/>
          <p:cNvSpPr>
            <a:spLocks noGrp="1"/>
          </p:cNvSpPr>
          <p:nvPr>
            <p:ph type="ctrTitle"/>
          </p:nvPr>
        </p:nvSpPr>
        <p:spPr>
          <a:xfrm>
            <a:off x="428596" y="285728"/>
            <a:ext cx="8286808" cy="1571636"/>
          </a:xfrm>
        </p:spPr>
        <p:txBody>
          <a:bodyPr>
            <a:normAutofit fontScale="90000"/>
          </a:bodyPr>
          <a:lstStyle/>
          <a:p>
            <a:r>
              <a:rPr lang="hr-HR" dirty="0" smtClean="0"/>
              <a:t>I don’t </a:t>
            </a:r>
            <a:r>
              <a:rPr lang="hr-HR" dirty="0" err="1" smtClean="0"/>
              <a:t>see</a:t>
            </a:r>
            <a:r>
              <a:rPr lang="hr-HR" dirty="0" smtClean="0"/>
              <a:t> a </a:t>
            </a:r>
            <a:r>
              <a:rPr lang="hr-HR" dirty="0" err="1" smtClean="0"/>
              <a:t>woman</a:t>
            </a:r>
            <a:r>
              <a:rPr lang="hr-HR" dirty="0" smtClean="0"/>
              <a:t/>
            </a:r>
            <a:br>
              <a:rPr lang="hr-HR" dirty="0" smtClean="0"/>
            </a:br>
            <a:r>
              <a:rPr lang="hr-HR" dirty="0" err="1" smtClean="0"/>
              <a:t>What</a:t>
            </a:r>
            <a:r>
              <a:rPr lang="hr-HR" dirty="0" smtClean="0"/>
              <a:t> I </a:t>
            </a:r>
            <a:r>
              <a:rPr lang="hr-HR" dirty="0" err="1" smtClean="0"/>
              <a:t>see</a:t>
            </a:r>
            <a:r>
              <a:rPr lang="hr-HR" dirty="0" smtClean="0"/>
              <a:t> is </a:t>
            </a:r>
            <a:r>
              <a:rPr lang="hr-HR" dirty="0" err="1" smtClean="0"/>
              <a:t>an</a:t>
            </a:r>
            <a:r>
              <a:rPr lang="hr-HR" dirty="0" smtClean="0"/>
              <a:t> </a:t>
            </a:r>
            <a:r>
              <a:rPr lang="hr-HR" dirty="0" err="1" smtClean="0"/>
              <a:t>opportunity</a:t>
            </a:r>
            <a:r>
              <a:rPr lang="hr-HR" dirty="0" smtClean="0"/>
              <a:t> to </a:t>
            </a:r>
            <a:r>
              <a:rPr lang="hr-HR" dirty="0" err="1" smtClean="0"/>
              <a:t>act</a:t>
            </a:r>
            <a:r>
              <a:rPr lang="hr-HR" dirty="0" smtClean="0"/>
              <a:t/>
            </a:r>
            <a:br>
              <a:rPr lang="hr-HR" dirty="0" smtClean="0"/>
            </a:br>
            <a:r>
              <a:rPr lang="hr-HR" dirty="0" smtClean="0"/>
              <a:t>But </a:t>
            </a:r>
            <a:r>
              <a:rPr lang="hr-HR" dirty="0" err="1" smtClean="0"/>
              <a:t>she</a:t>
            </a:r>
            <a:r>
              <a:rPr lang="hr-HR" dirty="0" smtClean="0"/>
              <a:t> </a:t>
            </a:r>
            <a:r>
              <a:rPr lang="hr-HR" dirty="0" err="1" smtClean="0"/>
              <a:t>sees</a:t>
            </a:r>
            <a:r>
              <a:rPr lang="hr-HR" dirty="0" smtClean="0"/>
              <a:t> </a:t>
            </a:r>
            <a:r>
              <a:rPr lang="hr-HR" dirty="0" err="1" smtClean="0"/>
              <a:t>something</a:t>
            </a:r>
            <a:r>
              <a:rPr lang="hr-HR" dirty="0" smtClean="0"/>
              <a:t> </a:t>
            </a:r>
            <a:r>
              <a:rPr lang="hr-HR" dirty="0" err="1" smtClean="0"/>
              <a:t>in</a:t>
            </a:r>
            <a:r>
              <a:rPr lang="hr-HR" dirty="0" smtClean="0"/>
              <a:t> me </a:t>
            </a:r>
            <a:r>
              <a:rPr lang="hr-HR" dirty="0" err="1" smtClean="0"/>
              <a:t>too</a:t>
            </a:r>
            <a:r>
              <a:rPr lang="hr-HR" dirty="0" smtClean="0"/>
              <a:t> </a:t>
            </a:r>
            <a:endParaRPr lang="hr-HR" sz="4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Choice</a:t>
            </a:r>
            <a:r>
              <a:rPr lang="hr-HR" dirty="0" smtClean="0"/>
              <a:t> </a:t>
            </a:r>
            <a:r>
              <a:rPr lang="hr-HR" dirty="0" err="1" smtClean="0"/>
              <a:t>Theory</a:t>
            </a:r>
            <a:r>
              <a:rPr lang="hr-HR" dirty="0" smtClean="0"/>
              <a:t> </a:t>
            </a:r>
            <a:r>
              <a:rPr lang="hr-HR" dirty="0" err="1" smtClean="0"/>
              <a:t>Beliefs</a:t>
            </a:r>
            <a:endParaRPr lang="hr-HR" dirty="0"/>
          </a:p>
        </p:txBody>
      </p:sp>
      <p:sp>
        <p:nvSpPr>
          <p:cNvPr id="3" name="Content Placeholder 2"/>
          <p:cNvSpPr>
            <a:spLocks noGrp="1"/>
          </p:cNvSpPr>
          <p:nvPr>
            <p:ph idx="1"/>
          </p:nvPr>
        </p:nvSpPr>
        <p:spPr/>
        <p:txBody>
          <a:bodyPr/>
          <a:lstStyle/>
          <a:p>
            <a:r>
              <a:rPr lang="hr-HR" b="1" dirty="0" err="1" smtClean="0"/>
              <a:t>My</a:t>
            </a:r>
            <a:r>
              <a:rPr lang="hr-HR" b="1" dirty="0" smtClean="0"/>
              <a:t> </a:t>
            </a:r>
            <a:r>
              <a:rPr lang="hr-HR" b="1" dirty="0" err="1" smtClean="0"/>
              <a:t>behaviour</a:t>
            </a:r>
            <a:r>
              <a:rPr lang="hr-HR" b="1" dirty="0" smtClean="0"/>
              <a:t> is </a:t>
            </a:r>
            <a:r>
              <a:rPr lang="hr-HR" b="1" dirty="0" err="1" smtClean="0"/>
              <a:t>my</a:t>
            </a:r>
            <a:r>
              <a:rPr lang="hr-HR" b="1" dirty="0" smtClean="0"/>
              <a:t> </a:t>
            </a:r>
            <a:r>
              <a:rPr lang="hr-HR" b="1" dirty="0" err="1" smtClean="0"/>
              <a:t>choice</a:t>
            </a:r>
            <a:r>
              <a:rPr lang="hr-HR" b="1" dirty="0" smtClean="0"/>
              <a:t> </a:t>
            </a:r>
            <a:r>
              <a:rPr lang="hr-HR" b="1" dirty="0" err="1" smtClean="0"/>
              <a:t>in</a:t>
            </a:r>
            <a:r>
              <a:rPr lang="hr-HR" b="1" dirty="0" smtClean="0"/>
              <a:t> </a:t>
            </a:r>
            <a:r>
              <a:rPr lang="hr-HR" b="1" dirty="0" err="1" smtClean="0"/>
              <a:t>any</a:t>
            </a:r>
            <a:r>
              <a:rPr lang="hr-HR" b="1" dirty="0" smtClean="0"/>
              <a:t> </a:t>
            </a:r>
            <a:r>
              <a:rPr lang="hr-HR" b="1" dirty="0" err="1" smtClean="0"/>
              <a:t>given</a:t>
            </a:r>
            <a:r>
              <a:rPr lang="hr-HR" b="1" dirty="0" smtClean="0"/>
              <a:t> </a:t>
            </a:r>
            <a:r>
              <a:rPr lang="hr-HR" b="1" dirty="0" err="1" smtClean="0"/>
              <a:t>circmstance</a:t>
            </a:r>
            <a:endParaRPr lang="hr-HR" b="1" dirty="0" smtClean="0"/>
          </a:p>
          <a:p>
            <a:r>
              <a:rPr lang="hr-HR" dirty="0" smtClean="0"/>
              <a:t>Ergo – </a:t>
            </a:r>
            <a:r>
              <a:rPr lang="hr-HR" dirty="0" err="1" smtClean="0"/>
              <a:t>she</a:t>
            </a:r>
            <a:r>
              <a:rPr lang="hr-HR" dirty="0" smtClean="0"/>
              <a:t> </a:t>
            </a:r>
            <a:r>
              <a:rPr lang="hr-HR" dirty="0" err="1" smtClean="0"/>
              <a:t>can</a:t>
            </a:r>
            <a:r>
              <a:rPr lang="hr-HR" dirty="0" smtClean="0"/>
              <a:t>’t </a:t>
            </a:r>
            <a:r>
              <a:rPr lang="hr-HR" dirty="0" err="1" smtClean="0"/>
              <a:t>make</a:t>
            </a:r>
            <a:r>
              <a:rPr lang="hr-HR" dirty="0" smtClean="0"/>
              <a:t> me </a:t>
            </a:r>
            <a:r>
              <a:rPr lang="hr-HR" dirty="0" err="1" smtClean="0"/>
              <a:t>behave</a:t>
            </a:r>
            <a:r>
              <a:rPr lang="hr-HR" dirty="0" smtClean="0"/>
              <a:t> </a:t>
            </a:r>
            <a:r>
              <a:rPr lang="hr-HR" dirty="0" err="1" smtClean="0"/>
              <a:t>in</a:t>
            </a:r>
            <a:r>
              <a:rPr lang="hr-HR" dirty="0" smtClean="0"/>
              <a:t> </a:t>
            </a:r>
            <a:r>
              <a:rPr lang="hr-HR" dirty="0" err="1" smtClean="0"/>
              <a:t>any</a:t>
            </a:r>
            <a:r>
              <a:rPr lang="hr-HR" dirty="0" smtClean="0"/>
              <a:t> </a:t>
            </a:r>
            <a:r>
              <a:rPr lang="hr-HR" dirty="0" err="1" smtClean="0"/>
              <a:t>way</a:t>
            </a:r>
            <a:endParaRPr lang="hr-HR" dirty="0" smtClean="0"/>
          </a:p>
          <a:p>
            <a:r>
              <a:rPr lang="hr-HR" dirty="0" smtClean="0"/>
              <a:t>I’m </a:t>
            </a:r>
            <a:r>
              <a:rPr lang="hr-HR" dirty="0" err="1" smtClean="0"/>
              <a:t>the</a:t>
            </a:r>
            <a:r>
              <a:rPr lang="hr-HR" dirty="0" smtClean="0"/>
              <a:t> one </a:t>
            </a:r>
            <a:r>
              <a:rPr lang="hr-HR" dirty="0" err="1" smtClean="0"/>
              <a:t>producing</a:t>
            </a:r>
            <a:r>
              <a:rPr lang="hr-HR" dirty="0" smtClean="0"/>
              <a:t> </a:t>
            </a:r>
            <a:r>
              <a:rPr lang="hr-HR" dirty="0" err="1" smtClean="0"/>
              <a:t>my</a:t>
            </a:r>
            <a:r>
              <a:rPr lang="hr-HR" dirty="0" smtClean="0"/>
              <a:t> </a:t>
            </a:r>
            <a:r>
              <a:rPr lang="hr-HR" dirty="0" err="1" smtClean="0"/>
              <a:t>misery</a:t>
            </a:r>
            <a:endParaRPr lang="hr-HR" dirty="0" smtClean="0"/>
          </a:p>
          <a:p>
            <a:r>
              <a:rPr lang="hr-HR" dirty="0" smtClean="0"/>
              <a:t>I’m </a:t>
            </a:r>
            <a:r>
              <a:rPr lang="hr-HR" dirty="0" err="1" smtClean="0"/>
              <a:t>the</a:t>
            </a:r>
            <a:r>
              <a:rPr lang="hr-HR" dirty="0" smtClean="0"/>
              <a:t> one who is </a:t>
            </a:r>
            <a:r>
              <a:rPr lang="hr-HR" dirty="0" err="1" smtClean="0"/>
              <a:t>focusing</a:t>
            </a:r>
            <a:r>
              <a:rPr lang="hr-HR" dirty="0" smtClean="0"/>
              <a:t> on </a:t>
            </a:r>
            <a:r>
              <a:rPr lang="hr-HR" dirty="0" err="1" smtClean="0"/>
              <a:t>being</a:t>
            </a:r>
            <a:r>
              <a:rPr lang="hr-HR" dirty="0" smtClean="0"/>
              <a:t> a partner </a:t>
            </a:r>
            <a:r>
              <a:rPr lang="hr-HR" dirty="0" err="1" smtClean="0"/>
              <a:t>only</a:t>
            </a:r>
            <a:r>
              <a:rPr lang="hr-HR" dirty="0" smtClean="0"/>
              <a:t> </a:t>
            </a:r>
            <a:r>
              <a:rPr lang="hr-HR" dirty="0" err="1" smtClean="0"/>
              <a:t>by</a:t>
            </a:r>
            <a:r>
              <a:rPr lang="hr-HR" dirty="0" smtClean="0"/>
              <a:t> </a:t>
            </a:r>
            <a:r>
              <a:rPr lang="hr-HR" dirty="0" err="1" smtClean="0"/>
              <a:t>being</a:t>
            </a:r>
            <a:r>
              <a:rPr lang="hr-HR" dirty="0" smtClean="0"/>
              <a:t> </a:t>
            </a:r>
            <a:r>
              <a:rPr lang="hr-HR" dirty="0" err="1" smtClean="0"/>
              <a:t>with</a:t>
            </a:r>
            <a:r>
              <a:rPr lang="hr-HR" dirty="0" smtClean="0"/>
              <a:t> her</a:t>
            </a:r>
          </a:p>
          <a:p>
            <a:r>
              <a:rPr lang="hr-HR" dirty="0" smtClean="0"/>
              <a:t>I am </a:t>
            </a:r>
            <a:r>
              <a:rPr lang="hr-HR" dirty="0" err="1" smtClean="0"/>
              <a:t>the</a:t>
            </a:r>
            <a:r>
              <a:rPr lang="hr-HR" dirty="0" smtClean="0"/>
              <a:t> one </a:t>
            </a:r>
            <a:r>
              <a:rPr lang="hr-HR" dirty="0" err="1" smtClean="0"/>
              <a:t>in</a:t>
            </a:r>
            <a:r>
              <a:rPr lang="hr-HR" dirty="0" smtClean="0"/>
              <a:t> </a:t>
            </a:r>
            <a:r>
              <a:rPr lang="hr-HR" dirty="0" err="1" smtClean="0"/>
              <a:t>charge</a:t>
            </a:r>
            <a:r>
              <a:rPr lang="hr-HR" dirty="0" smtClean="0"/>
              <a:t> </a:t>
            </a:r>
            <a:r>
              <a:rPr lang="hr-HR" dirty="0" err="1" smtClean="0"/>
              <a:t>of</a:t>
            </a:r>
            <a:r>
              <a:rPr lang="hr-HR" dirty="0" smtClean="0"/>
              <a:t> </a:t>
            </a:r>
            <a:r>
              <a:rPr lang="hr-HR" dirty="0" err="1" smtClean="0"/>
              <a:t>creating</a:t>
            </a:r>
            <a:r>
              <a:rPr lang="hr-HR" dirty="0" smtClean="0"/>
              <a:t> </a:t>
            </a:r>
            <a:r>
              <a:rPr lang="hr-HR" dirty="0" err="1" smtClean="0"/>
              <a:t>my</a:t>
            </a:r>
            <a:r>
              <a:rPr lang="hr-HR" dirty="0" smtClean="0"/>
              <a:t> own </a:t>
            </a:r>
            <a:r>
              <a:rPr lang="hr-HR" dirty="0" err="1" smtClean="0"/>
              <a:t>partnership</a:t>
            </a:r>
            <a:endParaRPr lang="hr-HR" dirty="0" smtClean="0"/>
          </a:p>
          <a:p>
            <a:r>
              <a:rPr lang="hr-HR" dirty="0" err="1" smtClean="0"/>
              <a:t>Now</a:t>
            </a:r>
            <a:r>
              <a:rPr lang="hr-HR" dirty="0" smtClean="0"/>
              <a:t> I’m </a:t>
            </a:r>
            <a:r>
              <a:rPr lang="hr-HR" dirty="0" err="1" smtClean="0"/>
              <a:t>creating</a:t>
            </a:r>
            <a:r>
              <a:rPr lang="hr-HR" dirty="0" smtClean="0"/>
              <a:t> it </a:t>
            </a:r>
            <a:r>
              <a:rPr lang="hr-HR" dirty="0" err="1" smtClean="0"/>
              <a:t>in</a:t>
            </a:r>
            <a:r>
              <a:rPr lang="hr-HR" dirty="0" smtClean="0"/>
              <a:t> a </a:t>
            </a:r>
            <a:r>
              <a:rPr lang="hr-HR" dirty="0" err="1" smtClean="0"/>
              <a:t>very</a:t>
            </a:r>
            <a:r>
              <a:rPr lang="hr-HR" dirty="0" smtClean="0"/>
              <a:t> </a:t>
            </a:r>
            <a:r>
              <a:rPr lang="hr-HR" dirty="0" err="1" smtClean="0"/>
              <a:t>painful</a:t>
            </a:r>
            <a:r>
              <a:rPr lang="hr-HR" dirty="0" smtClean="0"/>
              <a:t> </a:t>
            </a:r>
            <a:r>
              <a:rPr lang="hr-HR" dirty="0" err="1" smtClean="0"/>
              <a:t>way</a:t>
            </a:r>
            <a:endParaRPr lang="hr-H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Takeaway</a:t>
            </a:r>
            <a:r>
              <a:rPr lang="hr-HR" dirty="0" smtClean="0"/>
              <a:t>?</a:t>
            </a:r>
            <a:endParaRPr lang="hr-HR" dirty="0"/>
          </a:p>
        </p:txBody>
      </p:sp>
      <p:sp>
        <p:nvSpPr>
          <p:cNvPr id="3" name="Content Placeholder 2"/>
          <p:cNvSpPr>
            <a:spLocks noGrp="1"/>
          </p:cNvSpPr>
          <p:nvPr>
            <p:ph idx="1"/>
          </p:nvPr>
        </p:nvSpPr>
        <p:spPr/>
        <p:txBody>
          <a:bodyPr>
            <a:normAutofit/>
          </a:bodyPr>
          <a:lstStyle/>
          <a:p>
            <a:r>
              <a:rPr lang="hr-HR" sz="3600" dirty="0" smtClean="0"/>
              <a:t>Talk to </a:t>
            </a:r>
            <a:r>
              <a:rPr lang="hr-HR" sz="3600" dirty="0" err="1" smtClean="0"/>
              <a:t>clients</a:t>
            </a:r>
            <a:r>
              <a:rPr lang="hr-HR" sz="3600" dirty="0" smtClean="0"/>
              <a:t> </a:t>
            </a:r>
            <a:r>
              <a:rPr lang="hr-HR" sz="3600" dirty="0" err="1" smtClean="0"/>
              <a:t>about</a:t>
            </a:r>
            <a:r>
              <a:rPr lang="hr-HR" sz="3600" dirty="0" smtClean="0"/>
              <a:t> </a:t>
            </a:r>
            <a:r>
              <a:rPr lang="hr-HR" sz="3600" dirty="0" err="1" smtClean="0"/>
              <a:t>their</a:t>
            </a:r>
            <a:r>
              <a:rPr lang="hr-HR" sz="3600" dirty="0" smtClean="0"/>
              <a:t> </a:t>
            </a:r>
            <a:r>
              <a:rPr lang="hr-HR" sz="3600" b="1" dirty="0" err="1" smtClean="0"/>
              <a:t>beliefs</a:t>
            </a:r>
            <a:endParaRPr lang="hr-HR" sz="3600" b="1" dirty="0" smtClean="0"/>
          </a:p>
          <a:p>
            <a:r>
              <a:rPr lang="hr-HR" sz="3600" dirty="0" smtClean="0"/>
              <a:t>Talk to </a:t>
            </a:r>
            <a:r>
              <a:rPr lang="hr-HR" sz="3600" dirty="0" err="1" smtClean="0"/>
              <a:t>clients</a:t>
            </a:r>
            <a:r>
              <a:rPr lang="hr-HR" sz="3600" dirty="0" smtClean="0"/>
              <a:t> </a:t>
            </a:r>
            <a:r>
              <a:rPr lang="hr-HR" sz="3600" dirty="0" err="1" smtClean="0"/>
              <a:t>about</a:t>
            </a:r>
            <a:r>
              <a:rPr lang="hr-HR" sz="3600" dirty="0" smtClean="0"/>
              <a:t> </a:t>
            </a:r>
            <a:r>
              <a:rPr lang="hr-HR" sz="3600" dirty="0" err="1" smtClean="0"/>
              <a:t>the</a:t>
            </a:r>
            <a:r>
              <a:rPr lang="hr-HR" sz="3600" dirty="0" smtClean="0"/>
              <a:t> </a:t>
            </a:r>
            <a:r>
              <a:rPr lang="hr-HR" sz="3600" b="1" dirty="0" err="1" smtClean="0"/>
              <a:t>purpose</a:t>
            </a:r>
            <a:r>
              <a:rPr lang="hr-HR" sz="3600" dirty="0" smtClean="0"/>
              <a:t> </a:t>
            </a:r>
            <a:r>
              <a:rPr lang="hr-HR" sz="3600" dirty="0" err="1" smtClean="0"/>
              <a:t>of</a:t>
            </a:r>
            <a:r>
              <a:rPr lang="hr-HR" sz="3600" dirty="0" smtClean="0"/>
              <a:t> </a:t>
            </a:r>
            <a:r>
              <a:rPr lang="hr-HR" sz="3600" dirty="0" err="1" smtClean="0"/>
              <a:t>their</a:t>
            </a:r>
            <a:r>
              <a:rPr lang="hr-HR" sz="3600" dirty="0" smtClean="0"/>
              <a:t> </a:t>
            </a:r>
            <a:r>
              <a:rPr lang="hr-HR" sz="3600" dirty="0" err="1" smtClean="0"/>
              <a:t>behaviour</a:t>
            </a:r>
            <a:endParaRPr lang="hr-HR" sz="3600" dirty="0" smtClean="0"/>
          </a:p>
          <a:p>
            <a:r>
              <a:rPr lang="hr-HR" sz="3600" dirty="0" smtClean="0"/>
              <a:t>Most </a:t>
            </a:r>
            <a:r>
              <a:rPr lang="hr-HR" sz="3600" dirty="0" err="1" smtClean="0"/>
              <a:t>clients</a:t>
            </a:r>
            <a:r>
              <a:rPr lang="hr-HR" sz="3600" dirty="0" smtClean="0"/>
              <a:t> </a:t>
            </a:r>
            <a:r>
              <a:rPr lang="hr-HR" sz="3600" dirty="0" err="1" smtClean="0"/>
              <a:t>demand</a:t>
            </a:r>
            <a:r>
              <a:rPr lang="hr-HR" sz="3600" dirty="0" smtClean="0"/>
              <a:t> or </a:t>
            </a:r>
            <a:r>
              <a:rPr lang="hr-HR" sz="3600" dirty="0" err="1" smtClean="0"/>
              <a:t>insist</a:t>
            </a:r>
            <a:r>
              <a:rPr lang="hr-HR" sz="3600" dirty="0" smtClean="0"/>
              <a:t> </a:t>
            </a:r>
            <a:r>
              <a:rPr lang="hr-HR" sz="3600" dirty="0" err="1" smtClean="0"/>
              <a:t>something</a:t>
            </a:r>
            <a:r>
              <a:rPr lang="hr-HR" sz="3600" dirty="0" smtClean="0"/>
              <a:t> </a:t>
            </a:r>
            <a:r>
              <a:rPr lang="hr-HR" sz="3600" dirty="0" err="1" smtClean="0"/>
              <a:t>of</a:t>
            </a:r>
            <a:r>
              <a:rPr lang="hr-HR" sz="3600" dirty="0" smtClean="0"/>
              <a:t> </a:t>
            </a:r>
            <a:r>
              <a:rPr lang="hr-HR" sz="3600" dirty="0" err="1" smtClean="0"/>
              <a:t>themselves</a:t>
            </a:r>
            <a:r>
              <a:rPr lang="hr-HR" sz="3600" dirty="0" smtClean="0"/>
              <a:t> </a:t>
            </a:r>
            <a:r>
              <a:rPr lang="hr-HR" sz="3600" dirty="0" err="1" smtClean="0"/>
              <a:t>which</a:t>
            </a:r>
            <a:r>
              <a:rPr lang="hr-HR" sz="3600" dirty="0" smtClean="0"/>
              <a:t> is </a:t>
            </a:r>
            <a:r>
              <a:rPr lang="hr-HR" sz="3600" dirty="0" err="1" smtClean="0"/>
              <a:t>not</a:t>
            </a:r>
            <a:r>
              <a:rPr lang="hr-HR" sz="3600" dirty="0" smtClean="0"/>
              <a:t> </a:t>
            </a:r>
            <a:r>
              <a:rPr lang="hr-HR" sz="3600" dirty="0" err="1" smtClean="0"/>
              <a:t>possible</a:t>
            </a:r>
            <a:endParaRPr lang="hr-HR" sz="3600" dirty="0" smtClean="0"/>
          </a:p>
          <a:p>
            <a:r>
              <a:rPr lang="hr-HR" sz="3600" dirty="0" err="1" smtClean="0"/>
              <a:t>They</a:t>
            </a:r>
            <a:r>
              <a:rPr lang="hr-HR" sz="3600" dirty="0" smtClean="0"/>
              <a:t> </a:t>
            </a:r>
            <a:r>
              <a:rPr lang="hr-HR" sz="3600" dirty="0" err="1" smtClean="0"/>
              <a:t>think</a:t>
            </a:r>
            <a:r>
              <a:rPr lang="hr-HR" sz="3600" dirty="0" smtClean="0"/>
              <a:t> </a:t>
            </a:r>
            <a:r>
              <a:rPr lang="hr-HR" sz="3600" dirty="0" err="1" smtClean="0"/>
              <a:t>the</a:t>
            </a:r>
            <a:r>
              <a:rPr lang="hr-HR" sz="3600" dirty="0" smtClean="0"/>
              <a:t> “</a:t>
            </a:r>
            <a:r>
              <a:rPr lang="hr-HR" sz="3600" dirty="0" err="1" smtClean="0"/>
              <a:t>not</a:t>
            </a:r>
            <a:r>
              <a:rPr lang="hr-HR" sz="3600" dirty="0" smtClean="0"/>
              <a:t> </a:t>
            </a:r>
            <a:r>
              <a:rPr lang="hr-HR" sz="3600" dirty="0" err="1" smtClean="0"/>
              <a:t>possible</a:t>
            </a:r>
            <a:r>
              <a:rPr lang="hr-HR" sz="3600" dirty="0" smtClean="0"/>
              <a:t>” </a:t>
            </a:r>
            <a:r>
              <a:rPr lang="hr-HR" sz="3600" dirty="0" err="1" smtClean="0"/>
              <a:t>part</a:t>
            </a:r>
            <a:r>
              <a:rPr lang="hr-HR" sz="3600" dirty="0" smtClean="0"/>
              <a:t> is </a:t>
            </a:r>
            <a:r>
              <a:rPr lang="hr-HR" sz="3600" dirty="0" err="1" smtClean="0"/>
              <a:t>the</a:t>
            </a:r>
            <a:r>
              <a:rPr lang="hr-HR" sz="3600" dirty="0" smtClean="0"/>
              <a:t> problem, but </a:t>
            </a:r>
            <a:r>
              <a:rPr lang="hr-HR" sz="3600" dirty="0" err="1" smtClean="0"/>
              <a:t>we</a:t>
            </a:r>
            <a:r>
              <a:rPr lang="hr-HR" sz="3600" dirty="0" smtClean="0"/>
              <a:t> </a:t>
            </a:r>
            <a:r>
              <a:rPr lang="hr-HR" sz="3600" dirty="0" err="1" smtClean="0"/>
              <a:t>know</a:t>
            </a:r>
            <a:r>
              <a:rPr lang="hr-HR" sz="3600" dirty="0" smtClean="0"/>
              <a:t> </a:t>
            </a:r>
            <a:r>
              <a:rPr lang="hr-HR" sz="3600" b="1" dirty="0" err="1" smtClean="0"/>
              <a:t>demanding</a:t>
            </a:r>
            <a:r>
              <a:rPr lang="hr-HR" sz="3600" dirty="0" smtClean="0"/>
              <a:t> is </a:t>
            </a:r>
            <a:r>
              <a:rPr lang="hr-HR" sz="3600" dirty="0" err="1" smtClean="0"/>
              <a:t>the</a:t>
            </a:r>
            <a:r>
              <a:rPr lang="hr-HR" sz="3600" dirty="0" smtClean="0"/>
              <a:t> problem</a:t>
            </a:r>
            <a:endParaRPr lang="hr-HR" sz="3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Reference</a:t>
            </a:r>
            <a:endParaRPr lang="hr-HR" dirty="0"/>
          </a:p>
        </p:txBody>
      </p:sp>
      <p:sp>
        <p:nvSpPr>
          <p:cNvPr id="3" name="Content Placeholder 2"/>
          <p:cNvSpPr>
            <a:spLocks noGrp="1"/>
          </p:cNvSpPr>
          <p:nvPr>
            <p:ph idx="1"/>
          </p:nvPr>
        </p:nvSpPr>
        <p:spPr/>
        <p:txBody>
          <a:bodyPr>
            <a:normAutofit fontScale="70000" lnSpcReduction="20000"/>
          </a:bodyPr>
          <a:lstStyle/>
          <a:p>
            <a:r>
              <a:rPr lang="en-US" dirty="0" smtClean="0"/>
              <a:t>D R Wallace 1, C F </a:t>
            </a:r>
            <a:r>
              <a:rPr lang="en-US" dirty="0" err="1" smtClean="0"/>
              <a:t>Mactutus</a:t>
            </a:r>
            <a:r>
              <a:rPr lang="en-US" dirty="0" smtClean="0"/>
              <a:t>, R M Booze </a:t>
            </a:r>
            <a:r>
              <a:rPr lang="hr-HR" dirty="0" smtClean="0"/>
              <a:t>(1996): </a:t>
            </a:r>
            <a:r>
              <a:rPr lang="en-US" dirty="0" smtClean="0"/>
              <a:t>Repeated intravenous cocaine administration: </a:t>
            </a:r>
            <a:r>
              <a:rPr lang="en-US" dirty="0" err="1" smtClean="0"/>
              <a:t>locomotor</a:t>
            </a:r>
            <a:r>
              <a:rPr lang="en-US" dirty="0" smtClean="0"/>
              <a:t> activity and dopamine D2/D3 receptors</a:t>
            </a:r>
            <a:r>
              <a:rPr lang="hr-HR" dirty="0" smtClean="0"/>
              <a:t>, </a:t>
            </a:r>
            <a:r>
              <a:rPr lang="hr-HR" dirty="0" err="1" smtClean="0"/>
              <a:t>Synapse</a:t>
            </a:r>
            <a:r>
              <a:rPr lang="hr-HR" dirty="0" smtClean="0"/>
              <a:t>, Jul;23(3):152</a:t>
            </a:r>
          </a:p>
          <a:p>
            <a:r>
              <a:rPr lang="hr-HR" dirty="0" smtClean="0"/>
              <a:t>NIDA (2024): C</a:t>
            </a:r>
            <a:r>
              <a:rPr lang="en-US" dirty="0" err="1" smtClean="0"/>
              <a:t>ocaine</a:t>
            </a:r>
            <a:r>
              <a:rPr lang="en-US" dirty="0" smtClean="0"/>
              <a:t> Research Report</a:t>
            </a:r>
            <a:r>
              <a:rPr lang="hr-HR" dirty="0" smtClean="0"/>
              <a:t>: </a:t>
            </a:r>
            <a:r>
              <a:rPr lang="en-US" dirty="0" smtClean="0"/>
              <a:t>How does cocaine produce its effects?</a:t>
            </a:r>
            <a:r>
              <a:rPr lang="hr-HR" dirty="0" smtClean="0"/>
              <a:t> </a:t>
            </a:r>
            <a:r>
              <a:rPr lang="hr-HR" dirty="0" smtClean="0">
                <a:hlinkClick r:id="rId2"/>
              </a:rPr>
              <a:t>https://nida.nih.gov/publications/research-reports/cocaine/how-does-cocaine-produce-its-effects</a:t>
            </a:r>
            <a:endParaRPr lang="hr-HR" dirty="0" smtClean="0"/>
          </a:p>
          <a:p>
            <a:r>
              <a:rPr lang="hr-HR" dirty="0" err="1" smtClean="0"/>
              <a:t>Aguinaga</a:t>
            </a:r>
            <a:r>
              <a:rPr lang="hr-HR" dirty="0" smtClean="0"/>
              <a:t> D, </a:t>
            </a:r>
            <a:r>
              <a:rPr lang="hr-HR" dirty="0" err="1" smtClean="0"/>
              <a:t>Medrano</a:t>
            </a:r>
            <a:r>
              <a:rPr lang="hr-HR" dirty="0" smtClean="0"/>
              <a:t> M, </a:t>
            </a:r>
            <a:r>
              <a:rPr lang="hr-HR" dirty="0" err="1" smtClean="0"/>
              <a:t>Vega</a:t>
            </a:r>
            <a:r>
              <a:rPr lang="hr-HR" dirty="0" smtClean="0"/>
              <a:t>-</a:t>
            </a:r>
            <a:r>
              <a:rPr lang="hr-HR" dirty="0" err="1" smtClean="0"/>
              <a:t>Quiroga</a:t>
            </a:r>
            <a:r>
              <a:rPr lang="hr-HR" dirty="0" smtClean="0"/>
              <a:t> I, </a:t>
            </a:r>
            <a:r>
              <a:rPr lang="hr-HR" dirty="0" err="1" smtClean="0"/>
              <a:t>Gysling</a:t>
            </a:r>
            <a:r>
              <a:rPr lang="hr-HR" dirty="0" smtClean="0"/>
              <a:t> K, </a:t>
            </a:r>
            <a:r>
              <a:rPr lang="hr-HR" dirty="0" err="1" smtClean="0"/>
              <a:t>Canela</a:t>
            </a:r>
            <a:r>
              <a:rPr lang="hr-HR" dirty="0" smtClean="0"/>
              <a:t> EI, </a:t>
            </a:r>
            <a:r>
              <a:rPr lang="hr-HR" dirty="0" err="1" smtClean="0"/>
              <a:t>Navarro</a:t>
            </a:r>
            <a:r>
              <a:rPr lang="hr-HR" dirty="0" smtClean="0"/>
              <a:t> G </a:t>
            </a:r>
            <a:r>
              <a:rPr lang="hr-HR" dirty="0" err="1" smtClean="0"/>
              <a:t>and</a:t>
            </a:r>
            <a:r>
              <a:rPr lang="hr-HR" dirty="0" smtClean="0"/>
              <a:t> Franco R (2018) </a:t>
            </a:r>
            <a:r>
              <a:rPr lang="hr-HR" dirty="0" err="1" smtClean="0"/>
              <a:t>Cocaine</a:t>
            </a:r>
            <a:r>
              <a:rPr lang="hr-HR" dirty="0" smtClean="0"/>
              <a:t> </a:t>
            </a:r>
            <a:r>
              <a:rPr lang="hr-HR" dirty="0" err="1" smtClean="0"/>
              <a:t>Effects</a:t>
            </a:r>
            <a:r>
              <a:rPr lang="hr-HR" dirty="0" smtClean="0"/>
              <a:t> on </a:t>
            </a:r>
            <a:r>
              <a:rPr lang="hr-HR" dirty="0" err="1" smtClean="0"/>
              <a:t>Dopaminergic</a:t>
            </a:r>
            <a:r>
              <a:rPr lang="hr-HR" dirty="0" smtClean="0"/>
              <a:t> </a:t>
            </a:r>
            <a:r>
              <a:rPr lang="hr-HR" dirty="0" err="1" smtClean="0"/>
              <a:t>Transmission</a:t>
            </a:r>
            <a:r>
              <a:rPr lang="hr-HR" dirty="0" smtClean="0"/>
              <a:t> </a:t>
            </a:r>
            <a:r>
              <a:rPr lang="hr-HR" dirty="0" err="1" smtClean="0"/>
              <a:t>Depend</a:t>
            </a:r>
            <a:r>
              <a:rPr lang="hr-HR" dirty="0" smtClean="0"/>
              <a:t> </a:t>
            </a:r>
            <a:r>
              <a:rPr lang="hr-HR" dirty="0" err="1" smtClean="0"/>
              <a:t>on</a:t>
            </a:r>
            <a:r>
              <a:rPr lang="hr-HR" dirty="0" smtClean="0"/>
              <a:t> a </a:t>
            </a:r>
            <a:r>
              <a:rPr lang="hr-HR" dirty="0" err="1" smtClean="0"/>
              <a:t>Balance</a:t>
            </a:r>
            <a:r>
              <a:rPr lang="hr-HR" dirty="0" smtClean="0"/>
              <a:t> </a:t>
            </a:r>
            <a:r>
              <a:rPr lang="hr-HR" dirty="0" err="1" smtClean="0"/>
              <a:t>between</a:t>
            </a:r>
            <a:r>
              <a:rPr lang="hr-HR" dirty="0" smtClean="0"/>
              <a:t> </a:t>
            </a:r>
            <a:r>
              <a:rPr lang="hr-HR" dirty="0" err="1" smtClean="0"/>
              <a:t>Sigma</a:t>
            </a:r>
            <a:r>
              <a:rPr lang="hr-HR" dirty="0" smtClean="0"/>
              <a:t>-1 </a:t>
            </a:r>
            <a:r>
              <a:rPr lang="hr-HR" dirty="0" err="1" smtClean="0"/>
              <a:t>and</a:t>
            </a:r>
            <a:r>
              <a:rPr lang="hr-HR" dirty="0" smtClean="0"/>
              <a:t> </a:t>
            </a:r>
            <a:r>
              <a:rPr lang="hr-HR" dirty="0" err="1" smtClean="0"/>
              <a:t>Sigma</a:t>
            </a:r>
            <a:r>
              <a:rPr lang="hr-HR" dirty="0" smtClean="0"/>
              <a:t>-</a:t>
            </a:r>
            <a:r>
              <a:rPr lang="hr-HR" dirty="0" err="1" smtClean="0"/>
              <a:t>2</a:t>
            </a:r>
            <a:r>
              <a:rPr lang="hr-HR" dirty="0" smtClean="0"/>
              <a:t> Receptor </a:t>
            </a:r>
            <a:r>
              <a:rPr lang="hr-HR" dirty="0" err="1" smtClean="0"/>
              <a:t>Expression</a:t>
            </a:r>
            <a:r>
              <a:rPr lang="hr-HR" dirty="0" smtClean="0"/>
              <a:t>. </a:t>
            </a:r>
            <a:r>
              <a:rPr lang="hr-HR" i="1" dirty="0" err="1" smtClean="0"/>
              <a:t>Front</a:t>
            </a:r>
            <a:r>
              <a:rPr lang="hr-HR" i="1" dirty="0" smtClean="0"/>
              <a:t>. Mol. </a:t>
            </a:r>
            <a:r>
              <a:rPr lang="hr-HR" i="1" dirty="0" err="1" smtClean="0"/>
              <a:t>Neurosci</a:t>
            </a:r>
            <a:r>
              <a:rPr lang="hr-HR" i="1" dirty="0" smtClean="0"/>
              <a:t>.</a:t>
            </a:r>
            <a:r>
              <a:rPr lang="hr-HR" dirty="0" smtClean="0"/>
              <a:t> 11:17.</a:t>
            </a:r>
          </a:p>
          <a:p>
            <a:r>
              <a:rPr lang="hr-HR" i="1" dirty="0" err="1" smtClean="0"/>
              <a:t>Brian</a:t>
            </a:r>
            <a:r>
              <a:rPr lang="hr-HR" i="1" dirty="0" smtClean="0"/>
              <a:t> C. Clark, </a:t>
            </a:r>
            <a:r>
              <a:rPr lang="hr-HR" i="1" dirty="0" err="1" smtClean="0"/>
              <a:t>Niladri</a:t>
            </a:r>
            <a:r>
              <a:rPr lang="hr-HR" i="1" dirty="0" smtClean="0"/>
              <a:t> K. </a:t>
            </a:r>
            <a:r>
              <a:rPr lang="hr-HR" i="1" dirty="0" err="1" smtClean="0"/>
              <a:t>Mahato</a:t>
            </a:r>
            <a:r>
              <a:rPr lang="hr-HR" i="1" dirty="0" smtClean="0"/>
              <a:t>, </a:t>
            </a:r>
            <a:r>
              <a:rPr lang="hr-HR" i="1" dirty="0" err="1" smtClean="0"/>
              <a:t>Masato</a:t>
            </a:r>
            <a:r>
              <a:rPr lang="hr-HR" i="1" dirty="0" smtClean="0"/>
              <a:t> </a:t>
            </a:r>
            <a:r>
              <a:rPr lang="hr-HR" i="1" dirty="0" err="1" smtClean="0"/>
              <a:t>Nakazawa</a:t>
            </a:r>
            <a:r>
              <a:rPr lang="hr-HR" i="1" dirty="0" smtClean="0"/>
              <a:t>, </a:t>
            </a:r>
            <a:r>
              <a:rPr lang="hr-HR" i="1" dirty="0" err="1" smtClean="0"/>
              <a:t>Timothy</a:t>
            </a:r>
            <a:r>
              <a:rPr lang="hr-HR" i="1" dirty="0" smtClean="0"/>
              <a:t> D. </a:t>
            </a:r>
            <a:r>
              <a:rPr lang="hr-HR" i="1" dirty="0" err="1" smtClean="0"/>
              <a:t>Law</a:t>
            </a:r>
            <a:r>
              <a:rPr lang="hr-HR" i="1" dirty="0" smtClean="0"/>
              <a:t>, James S. </a:t>
            </a:r>
            <a:r>
              <a:rPr lang="hr-HR" i="1" dirty="0" err="1" smtClean="0"/>
              <a:t>Thomas</a:t>
            </a:r>
            <a:r>
              <a:rPr lang="hr-HR" i="1" dirty="0" smtClean="0"/>
              <a:t>  (2014): </a:t>
            </a:r>
            <a:r>
              <a:rPr lang="hr-HR" i="1" dirty="0" err="1" smtClean="0"/>
              <a:t>The</a:t>
            </a:r>
            <a:r>
              <a:rPr lang="hr-HR" i="1" dirty="0" smtClean="0"/>
              <a:t> power </a:t>
            </a:r>
            <a:r>
              <a:rPr lang="hr-HR" i="1" dirty="0" err="1" smtClean="0"/>
              <a:t>of</a:t>
            </a:r>
            <a:r>
              <a:rPr lang="hr-HR" i="1" dirty="0" smtClean="0"/>
              <a:t> </a:t>
            </a:r>
            <a:r>
              <a:rPr lang="hr-HR" i="1" dirty="0" err="1" smtClean="0"/>
              <a:t>the</a:t>
            </a:r>
            <a:r>
              <a:rPr lang="hr-HR" i="1" dirty="0" smtClean="0"/>
              <a:t> </a:t>
            </a:r>
            <a:r>
              <a:rPr lang="hr-HR" i="1" dirty="0" err="1" smtClean="0"/>
              <a:t>mind</a:t>
            </a:r>
            <a:r>
              <a:rPr lang="hr-HR" i="1" dirty="0" smtClean="0"/>
              <a:t>: </a:t>
            </a:r>
            <a:r>
              <a:rPr lang="hr-HR" i="1" dirty="0" err="1" smtClean="0"/>
              <a:t>the</a:t>
            </a:r>
            <a:r>
              <a:rPr lang="hr-HR" i="1" dirty="0" smtClean="0"/>
              <a:t> </a:t>
            </a:r>
            <a:r>
              <a:rPr lang="hr-HR" i="1" dirty="0" err="1" smtClean="0"/>
              <a:t>cortex</a:t>
            </a:r>
            <a:r>
              <a:rPr lang="hr-HR" i="1" dirty="0" smtClean="0"/>
              <a:t> as a </a:t>
            </a:r>
            <a:r>
              <a:rPr lang="hr-HR" i="1" dirty="0" err="1" smtClean="0"/>
              <a:t>critical</a:t>
            </a:r>
            <a:r>
              <a:rPr lang="hr-HR" i="1" dirty="0" smtClean="0"/>
              <a:t> determinant </a:t>
            </a:r>
            <a:r>
              <a:rPr lang="hr-HR" i="1" dirty="0" err="1" smtClean="0"/>
              <a:t>of</a:t>
            </a:r>
            <a:r>
              <a:rPr lang="hr-HR" i="1" dirty="0" smtClean="0"/>
              <a:t> </a:t>
            </a:r>
            <a:r>
              <a:rPr lang="hr-HR" i="1" dirty="0" err="1" smtClean="0"/>
              <a:t>muscle</a:t>
            </a:r>
            <a:r>
              <a:rPr lang="hr-HR" i="1" dirty="0" smtClean="0"/>
              <a:t> </a:t>
            </a:r>
            <a:r>
              <a:rPr lang="hr-HR" i="1" dirty="0" err="1" smtClean="0"/>
              <a:t>strength</a:t>
            </a:r>
            <a:r>
              <a:rPr lang="hr-HR" i="1" dirty="0" smtClean="0"/>
              <a:t>/</a:t>
            </a:r>
            <a:r>
              <a:rPr lang="hr-HR" i="1" dirty="0" err="1" smtClean="0"/>
              <a:t>weakness</a:t>
            </a:r>
            <a:r>
              <a:rPr lang="hr-HR" i="1" dirty="0" smtClean="0"/>
              <a:t>; </a:t>
            </a:r>
            <a:r>
              <a:rPr lang="hr-HR" i="1" dirty="0" err="1" smtClean="0"/>
              <a:t>Journal</a:t>
            </a:r>
            <a:r>
              <a:rPr lang="hr-HR" i="1" dirty="0" smtClean="0"/>
              <a:t> </a:t>
            </a:r>
            <a:r>
              <a:rPr lang="hr-HR" i="1" dirty="0" err="1" smtClean="0"/>
              <a:t>of</a:t>
            </a:r>
            <a:r>
              <a:rPr lang="hr-HR" i="1" dirty="0" smtClean="0"/>
              <a:t> </a:t>
            </a:r>
            <a:r>
              <a:rPr lang="hr-HR" i="1" dirty="0" err="1" smtClean="0"/>
              <a:t>Neurophysiolog</a:t>
            </a:r>
            <a:endParaRPr lang="hr-HR" i="1"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Everything</a:t>
            </a:r>
            <a:r>
              <a:rPr lang="hr-HR" dirty="0" smtClean="0"/>
              <a:t> </a:t>
            </a:r>
            <a:r>
              <a:rPr lang="hr-HR" dirty="0" err="1" smtClean="0"/>
              <a:t>falls</a:t>
            </a:r>
            <a:r>
              <a:rPr lang="hr-HR" dirty="0" smtClean="0"/>
              <a:t> </a:t>
            </a:r>
            <a:r>
              <a:rPr lang="hr-HR" dirty="0" err="1" smtClean="0"/>
              <a:t>apart</a:t>
            </a:r>
            <a:r>
              <a:rPr lang="hr-HR" dirty="0" smtClean="0"/>
              <a:t>, </a:t>
            </a:r>
            <a:r>
              <a:rPr lang="hr-HR" dirty="0" err="1" smtClean="0"/>
              <a:t>weird</a:t>
            </a:r>
            <a:r>
              <a:rPr lang="hr-HR" dirty="0" smtClean="0"/>
              <a:t> </a:t>
            </a:r>
            <a:r>
              <a:rPr lang="hr-HR" dirty="0" err="1" smtClean="0"/>
              <a:t>thoughts</a:t>
            </a:r>
            <a:r>
              <a:rPr lang="hr-HR" dirty="0" smtClean="0"/>
              <a:t> </a:t>
            </a:r>
            <a:r>
              <a:rPr lang="hr-HR" dirty="0" err="1" smtClean="0"/>
              <a:t>go</a:t>
            </a:r>
            <a:r>
              <a:rPr lang="hr-HR" dirty="0" smtClean="0"/>
              <a:t> </a:t>
            </a:r>
            <a:r>
              <a:rPr lang="hr-HR" dirty="0" err="1" smtClean="0"/>
              <a:t>through</a:t>
            </a:r>
            <a:r>
              <a:rPr lang="hr-HR" dirty="0" smtClean="0"/>
              <a:t> </a:t>
            </a:r>
            <a:r>
              <a:rPr lang="hr-HR" dirty="0" err="1" smtClean="0"/>
              <a:t>my</a:t>
            </a:r>
            <a:r>
              <a:rPr lang="hr-HR" dirty="0" smtClean="0"/>
              <a:t> </a:t>
            </a:r>
            <a:r>
              <a:rPr lang="hr-HR" dirty="0" err="1" smtClean="0"/>
              <a:t>mind</a:t>
            </a:r>
            <a:endParaRPr lang="hr-HR" dirty="0"/>
          </a:p>
        </p:txBody>
      </p:sp>
      <p:sp>
        <p:nvSpPr>
          <p:cNvPr id="3" name="Content Placeholder 2"/>
          <p:cNvSpPr>
            <a:spLocks noGrp="1"/>
          </p:cNvSpPr>
          <p:nvPr>
            <p:ph idx="1"/>
          </p:nvPr>
        </p:nvSpPr>
        <p:spPr/>
        <p:txBody>
          <a:bodyPr>
            <a:normAutofit fontScale="92500" lnSpcReduction="20000"/>
          </a:bodyPr>
          <a:lstStyle/>
          <a:p>
            <a:pPr>
              <a:buNone/>
            </a:pPr>
            <a:r>
              <a:rPr lang="en-GB" b="1" dirty="0" smtClean="0"/>
              <a:t>Suicidal ideation means lower risk if present without </a:t>
            </a:r>
            <a:r>
              <a:rPr lang="hr-HR" b="1" dirty="0" smtClean="0"/>
              <a:t> a plan </a:t>
            </a:r>
            <a:r>
              <a:rPr lang="en-GB" b="1" dirty="0" smtClean="0"/>
              <a:t>–</a:t>
            </a:r>
            <a:r>
              <a:rPr lang="hr-HR" b="1" dirty="0" smtClean="0"/>
              <a:t> </a:t>
            </a:r>
            <a:r>
              <a:rPr lang="en-GB" b="1" dirty="0" smtClean="0"/>
              <a:t>need for suicide risk assessment</a:t>
            </a:r>
            <a:endParaRPr lang="hr-HR" b="1" dirty="0" smtClean="0"/>
          </a:p>
          <a:p>
            <a:pPr lvl="0"/>
            <a:r>
              <a:rPr lang="en-GB" dirty="0" smtClean="0"/>
              <a:t>Hates him/herself</a:t>
            </a:r>
            <a:endParaRPr lang="hr-HR" dirty="0" smtClean="0"/>
          </a:p>
          <a:p>
            <a:pPr lvl="0"/>
            <a:r>
              <a:rPr lang="en-GB" dirty="0" smtClean="0"/>
              <a:t>Ideas like: it would be better if I was </a:t>
            </a:r>
            <a:r>
              <a:rPr lang="en-GB" dirty="0" err="1" smtClean="0"/>
              <a:t>gone,if</a:t>
            </a:r>
            <a:r>
              <a:rPr lang="en-GB" dirty="0" smtClean="0"/>
              <a:t> I was never born</a:t>
            </a:r>
            <a:endParaRPr lang="hr-HR" dirty="0" smtClean="0"/>
          </a:p>
          <a:p>
            <a:pPr lvl="0"/>
            <a:r>
              <a:rPr lang="en-GB" dirty="0" smtClean="0"/>
              <a:t>I'm just a burden to </a:t>
            </a:r>
            <a:r>
              <a:rPr lang="hr-HR" dirty="0" err="1" smtClean="0"/>
              <a:t>everyone</a:t>
            </a:r>
            <a:endParaRPr lang="hr-HR" dirty="0" smtClean="0"/>
          </a:p>
          <a:p>
            <a:pPr lvl="0"/>
            <a:r>
              <a:rPr lang="en-GB" dirty="0" smtClean="0"/>
              <a:t>I think about the worst</a:t>
            </a:r>
            <a:r>
              <a:rPr lang="hr-HR" dirty="0" smtClean="0"/>
              <a:t> </a:t>
            </a:r>
            <a:r>
              <a:rPr lang="hr-HR" dirty="0" err="1" smtClean="0"/>
              <a:t>things</a:t>
            </a:r>
            <a:endParaRPr lang="hr-HR" dirty="0" smtClean="0"/>
          </a:p>
          <a:p>
            <a:pPr lvl="0"/>
            <a:r>
              <a:rPr lang="en-GB" dirty="0" smtClean="0"/>
              <a:t>I think about the people who </a:t>
            </a:r>
            <a:r>
              <a:rPr lang="hr-HR" dirty="0" smtClean="0"/>
              <a:t>I’ll </a:t>
            </a:r>
            <a:r>
              <a:rPr lang="hr-HR" dirty="0" err="1" smtClean="0"/>
              <a:t>never</a:t>
            </a:r>
            <a:r>
              <a:rPr lang="hr-HR" dirty="0" smtClean="0"/>
              <a:t> </a:t>
            </a:r>
            <a:r>
              <a:rPr lang="hr-HR" dirty="0" err="1" smtClean="0"/>
              <a:t>see</a:t>
            </a:r>
            <a:endParaRPr lang="hr-HR" dirty="0" smtClean="0"/>
          </a:p>
          <a:p>
            <a:pPr lvl="0"/>
            <a:r>
              <a:rPr lang="en-GB" dirty="0" smtClean="0"/>
              <a:t>If only I went to sleep and never woke up</a:t>
            </a:r>
            <a:endParaRPr lang="hr-HR" dirty="0" smtClean="0"/>
          </a:p>
          <a:p>
            <a:pPr lvl="0"/>
            <a:r>
              <a:rPr lang="en-GB" dirty="0" smtClean="0"/>
              <a:t>If I were in an accident…</a:t>
            </a:r>
            <a:endParaRPr lang="hr-HR" dirty="0" smtClean="0"/>
          </a:p>
          <a:p>
            <a:endParaRPr lang="hr-H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Reference</a:t>
            </a:r>
            <a:endParaRPr lang="hr-HR" dirty="0"/>
          </a:p>
        </p:txBody>
      </p:sp>
      <p:sp>
        <p:nvSpPr>
          <p:cNvPr id="3" name="Content Placeholder 2"/>
          <p:cNvSpPr>
            <a:spLocks noGrp="1"/>
          </p:cNvSpPr>
          <p:nvPr>
            <p:ph idx="1"/>
          </p:nvPr>
        </p:nvSpPr>
        <p:spPr/>
        <p:txBody>
          <a:bodyPr>
            <a:normAutofit fontScale="77500" lnSpcReduction="20000"/>
          </a:bodyPr>
          <a:lstStyle/>
          <a:p>
            <a:r>
              <a:rPr lang="en-US" dirty="0" smtClean="0"/>
              <a:t>Collins, S. H., </a:t>
            </a:r>
            <a:r>
              <a:rPr lang="en-US" dirty="0" err="1" smtClean="0"/>
              <a:t>Wisse</a:t>
            </a:r>
            <a:r>
              <a:rPr lang="en-US" dirty="0" smtClean="0"/>
              <a:t>, M., </a:t>
            </a:r>
            <a:r>
              <a:rPr lang="en-US" dirty="0" err="1" smtClean="0"/>
              <a:t>Ruina</a:t>
            </a:r>
            <a:r>
              <a:rPr lang="en-US" dirty="0" smtClean="0"/>
              <a:t>, A. (2001) A three-dimensional passive-dynamic walking robot with two legs and knees. Int. J. Robotics Research, 20:607-615.</a:t>
            </a:r>
            <a:endParaRPr lang="hr-HR" dirty="0" smtClean="0"/>
          </a:p>
          <a:p>
            <a:r>
              <a:rPr lang="hr-HR" dirty="0" err="1" smtClean="0"/>
              <a:t>Giada</a:t>
            </a:r>
            <a:r>
              <a:rPr lang="hr-HR" dirty="0" smtClean="0"/>
              <a:t> </a:t>
            </a:r>
            <a:r>
              <a:rPr lang="hr-HR" dirty="0" err="1" smtClean="0"/>
              <a:t>Lettieri</a:t>
            </a:r>
            <a:r>
              <a:rPr lang="hr-HR" dirty="0" smtClean="0"/>
              <a:t> </a:t>
            </a:r>
            <a:r>
              <a:rPr lang="hr-HR" i="1" dirty="0" smtClean="0"/>
              <a:t>et al. (2024):</a:t>
            </a:r>
            <a:r>
              <a:rPr lang="hr-HR" dirty="0" err="1" smtClean="0"/>
              <a:t>Dissecting</a:t>
            </a:r>
            <a:r>
              <a:rPr lang="hr-HR" dirty="0" smtClean="0"/>
              <a:t> </a:t>
            </a:r>
            <a:r>
              <a:rPr lang="hr-HR" dirty="0" err="1" smtClean="0"/>
              <a:t>abstract</a:t>
            </a:r>
            <a:r>
              <a:rPr lang="hr-HR" dirty="0" smtClean="0"/>
              <a:t>, </a:t>
            </a:r>
            <a:r>
              <a:rPr lang="hr-HR" dirty="0" err="1" smtClean="0"/>
              <a:t>modality</a:t>
            </a:r>
            <a:r>
              <a:rPr lang="hr-HR" dirty="0" smtClean="0"/>
              <a:t>-</a:t>
            </a:r>
            <a:r>
              <a:rPr lang="hr-HR" dirty="0" err="1" smtClean="0"/>
              <a:t>specific</a:t>
            </a:r>
            <a:r>
              <a:rPr lang="hr-HR" dirty="0" smtClean="0"/>
              <a:t> </a:t>
            </a:r>
            <a:r>
              <a:rPr lang="hr-HR" dirty="0" err="1" smtClean="0"/>
              <a:t>and</a:t>
            </a:r>
            <a:r>
              <a:rPr lang="hr-HR" dirty="0" smtClean="0"/>
              <a:t> </a:t>
            </a:r>
            <a:r>
              <a:rPr lang="hr-HR" dirty="0" err="1" smtClean="0"/>
              <a:t>experience</a:t>
            </a:r>
            <a:r>
              <a:rPr lang="hr-HR" dirty="0" smtClean="0"/>
              <a:t>-</a:t>
            </a:r>
            <a:r>
              <a:rPr lang="hr-HR" dirty="0" err="1" smtClean="0"/>
              <a:t>dependent</a:t>
            </a:r>
            <a:r>
              <a:rPr lang="hr-HR" dirty="0" smtClean="0"/>
              <a:t> </a:t>
            </a:r>
            <a:r>
              <a:rPr lang="hr-HR" dirty="0" err="1" smtClean="0"/>
              <a:t>coding</a:t>
            </a:r>
            <a:r>
              <a:rPr lang="hr-HR" dirty="0" smtClean="0"/>
              <a:t> </a:t>
            </a:r>
            <a:r>
              <a:rPr lang="hr-HR" dirty="0" err="1" smtClean="0"/>
              <a:t>of</a:t>
            </a:r>
            <a:r>
              <a:rPr lang="hr-HR" dirty="0" smtClean="0"/>
              <a:t> </a:t>
            </a:r>
            <a:r>
              <a:rPr lang="hr-HR" dirty="0" err="1" smtClean="0"/>
              <a:t>affect</a:t>
            </a:r>
            <a:r>
              <a:rPr lang="hr-HR" dirty="0" smtClean="0"/>
              <a:t> </a:t>
            </a:r>
            <a:r>
              <a:rPr lang="hr-HR" dirty="0" err="1" smtClean="0"/>
              <a:t>in</a:t>
            </a:r>
            <a:r>
              <a:rPr lang="hr-HR" dirty="0" smtClean="0"/>
              <a:t> </a:t>
            </a:r>
            <a:r>
              <a:rPr lang="hr-HR" dirty="0" err="1" smtClean="0"/>
              <a:t>the</a:t>
            </a:r>
            <a:r>
              <a:rPr lang="hr-HR" dirty="0" smtClean="0"/>
              <a:t> human </a:t>
            </a:r>
            <a:r>
              <a:rPr lang="hr-HR" dirty="0" err="1" smtClean="0"/>
              <a:t>brain.</a:t>
            </a:r>
            <a:r>
              <a:rPr lang="hr-HR" i="1" dirty="0" err="1" smtClean="0"/>
              <a:t>Sci</a:t>
            </a:r>
            <a:r>
              <a:rPr lang="hr-HR" i="1" dirty="0" smtClean="0"/>
              <a:t>. Adv.</a:t>
            </a:r>
            <a:r>
              <a:rPr lang="hr-HR" b="1" dirty="0" smtClean="0"/>
              <a:t>10.</a:t>
            </a:r>
          </a:p>
          <a:p>
            <a:r>
              <a:rPr lang="en-US" dirty="0" err="1" smtClean="0"/>
              <a:t>Raji</a:t>
            </a:r>
            <a:r>
              <a:rPr lang="en-US" dirty="0" smtClean="0"/>
              <a:t>, Cyrus A. et al. ‘Exercise-Related Physical Activity Relates to Brain Volumes in 10,125 Individuals’. 1 Jan. 2024 : 829 – 839.</a:t>
            </a:r>
          </a:p>
          <a:p>
            <a:r>
              <a:rPr lang="en-US" dirty="0" err="1" smtClean="0"/>
              <a:t>Strack</a:t>
            </a:r>
            <a:r>
              <a:rPr lang="en-US" dirty="0" smtClean="0"/>
              <a:t>, Fritz; Martin, Leonard L.; Stepper, Sabine (May 1988). "Inhibiting and Facilitating Conditions of the Human Smile: A </a:t>
            </a:r>
            <a:r>
              <a:rPr lang="en-US" dirty="0" err="1" smtClean="0"/>
              <a:t>Nonobtrusive</a:t>
            </a:r>
            <a:r>
              <a:rPr lang="en-US" dirty="0" smtClean="0"/>
              <a:t> Test of the Facial Feedback Hypothesis". Journal of Personality and Social Psychology. 54 (5): 768–777</a:t>
            </a:r>
          </a:p>
          <a:p>
            <a:endParaRPr lang="hr-H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Reference</a:t>
            </a:r>
            <a:endParaRPr lang="hr-HR" dirty="0"/>
          </a:p>
        </p:txBody>
      </p:sp>
      <p:sp>
        <p:nvSpPr>
          <p:cNvPr id="3" name="Content Placeholder 2"/>
          <p:cNvSpPr>
            <a:spLocks noGrp="1"/>
          </p:cNvSpPr>
          <p:nvPr>
            <p:ph idx="1"/>
          </p:nvPr>
        </p:nvSpPr>
        <p:spPr/>
        <p:txBody>
          <a:bodyPr>
            <a:normAutofit fontScale="70000" lnSpcReduction="20000"/>
          </a:bodyPr>
          <a:lstStyle/>
          <a:p>
            <a:r>
              <a:rPr lang="hr-HR" dirty="0" err="1" smtClean="0"/>
              <a:t>Schnall</a:t>
            </a:r>
            <a:r>
              <a:rPr lang="hr-HR" dirty="0" smtClean="0"/>
              <a:t>, S., </a:t>
            </a:r>
            <a:r>
              <a:rPr lang="hr-HR" dirty="0" err="1" smtClean="0"/>
              <a:t>Harber</a:t>
            </a:r>
            <a:r>
              <a:rPr lang="hr-HR" dirty="0" smtClean="0"/>
              <a:t>, K. D., </a:t>
            </a:r>
            <a:r>
              <a:rPr lang="hr-HR" dirty="0" err="1" smtClean="0"/>
              <a:t>Stefanucci</a:t>
            </a:r>
            <a:r>
              <a:rPr lang="hr-HR" dirty="0" smtClean="0"/>
              <a:t>, J. &amp; </a:t>
            </a:r>
            <a:r>
              <a:rPr lang="hr-HR" dirty="0" err="1" smtClean="0"/>
              <a:t>Proffitt</a:t>
            </a:r>
            <a:r>
              <a:rPr lang="hr-HR" dirty="0" smtClean="0"/>
              <a:t>, D. R. (2008). </a:t>
            </a:r>
            <a:r>
              <a:rPr lang="hr-HR" dirty="0" err="1" smtClean="0"/>
              <a:t>Social</a:t>
            </a:r>
            <a:r>
              <a:rPr lang="hr-HR" dirty="0" smtClean="0"/>
              <a:t> </a:t>
            </a:r>
            <a:r>
              <a:rPr lang="hr-HR" dirty="0" err="1" smtClean="0"/>
              <a:t>support</a:t>
            </a:r>
            <a:r>
              <a:rPr lang="hr-HR" dirty="0" smtClean="0"/>
              <a:t> </a:t>
            </a:r>
            <a:r>
              <a:rPr lang="hr-HR" dirty="0" err="1" smtClean="0"/>
              <a:t>and</a:t>
            </a:r>
            <a:r>
              <a:rPr lang="hr-HR" dirty="0" smtClean="0"/>
              <a:t> </a:t>
            </a:r>
            <a:r>
              <a:rPr lang="hr-HR" dirty="0" err="1" smtClean="0"/>
              <a:t>the</a:t>
            </a:r>
            <a:r>
              <a:rPr lang="hr-HR" dirty="0" smtClean="0"/>
              <a:t> </a:t>
            </a:r>
            <a:r>
              <a:rPr lang="hr-HR" dirty="0" err="1" smtClean="0"/>
              <a:t>perception</a:t>
            </a:r>
            <a:r>
              <a:rPr lang="hr-HR" dirty="0" smtClean="0"/>
              <a:t> </a:t>
            </a:r>
            <a:r>
              <a:rPr lang="hr-HR" dirty="0" err="1" smtClean="0"/>
              <a:t>of</a:t>
            </a:r>
            <a:r>
              <a:rPr lang="hr-HR" dirty="0" smtClean="0"/>
              <a:t> </a:t>
            </a:r>
            <a:r>
              <a:rPr lang="hr-HR" dirty="0" err="1" smtClean="0"/>
              <a:t>geographical</a:t>
            </a:r>
            <a:r>
              <a:rPr lang="hr-HR" dirty="0" smtClean="0"/>
              <a:t> </a:t>
            </a:r>
            <a:r>
              <a:rPr lang="hr-HR" dirty="0" err="1" smtClean="0"/>
              <a:t>slant</a:t>
            </a:r>
            <a:r>
              <a:rPr lang="hr-HR" dirty="0" smtClean="0"/>
              <a:t>. </a:t>
            </a:r>
            <a:r>
              <a:rPr lang="hr-HR" dirty="0" err="1" smtClean="0"/>
              <a:t>Journal</a:t>
            </a:r>
            <a:r>
              <a:rPr lang="hr-HR" dirty="0" smtClean="0"/>
              <a:t> </a:t>
            </a:r>
            <a:r>
              <a:rPr lang="hr-HR" dirty="0" err="1" smtClean="0"/>
              <a:t>of</a:t>
            </a:r>
            <a:r>
              <a:rPr lang="hr-HR" dirty="0" smtClean="0"/>
              <a:t> </a:t>
            </a:r>
            <a:r>
              <a:rPr lang="hr-HR" dirty="0" err="1" smtClean="0"/>
              <a:t>Experimental</a:t>
            </a:r>
            <a:r>
              <a:rPr lang="hr-HR" dirty="0" smtClean="0"/>
              <a:t> </a:t>
            </a:r>
            <a:r>
              <a:rPr lang="hr-HR" dirty="0" err="1" smtClean="0"/>
              <a:t>Social</a:t>
            </a:r>
            <a:r>
              <a:rPr lang="hr-HR" dirty="0" smtClean="0"/>
              <a:t> </a:t>
            </a:r>
            <a:r>
              <a:rPr lang="hr-HR" dirty="0" err="1" smtClean="0"/>
              <a:t>Psychology</a:t>
            </a:r>
            <a:r>
              <a:rPr lang="hr-HR" dirty="0" smtClean="0"/>
              <a:t>, 44, 1246-1255</a:t>
            </a:r>
            <a:br>
              <a:rPr lang="hr-HR" dirty="0" smtClean="0"/>
            </a:br>
            <a:endParaRPr lang="hr-HR" dirty="0" smtClean="0"/>
          </a:p>
          <a:p>
            <a:r>
              <a:rPr lang="hr-HR" dirty="0" err="1" smtClean="0"/>
              <a:t>Schnall</a:t>
            </a:r>
            <a:r>
              <a:rPr lang="hr-HR" dirty="0" smtClean="0"/>
              <a:t>, S., Zadra, J. R., &amp; </a:t>
            </a:r>
            <a:r>
              <a:rPr lang="hr-HR" dirty="0" err="1" smtClean="0"/>
              <a:t>Proffitt</a:t>
            </a:r>
            <a:r>
              <a:rPr lang="hr-HR" dirty="0" smtClean="0"/>
              <a:t>, D. R. (2010). </a:t>
            </a:r>
            <a:r>
              <a:rPr lang="hr-HR" dirty="0" err="1" smtClean="0"/>
              <a:t>Direct</a:t>
            </a:r>
            <a:r>
              <a:rPr lang="hr-HR" dirty="0" smtClean="0"/>
              <a:t> </a:t>
            </a:r>
            <a:r>
              <a:rPr lang="hr-HR" dirty="0" err="1" smtClean="0"/>
              <a:t>Evidence</a:t>
            </a:r>
            <a:r>
              <a:rPr lang="hr-HR" dirty="0" smtClean="0"/>
              <a:t> for </a:t>
            </a:r>
            <a:r>
              <a:rPr lang="hr-HR" dirty="0" err="1" smtClean="0"/>
              <a:t>the</a:t>
            </a:r>
            <a:r>
              <a:rPr lang="hr-HR" dirty="0" smtClean="0"/>
              <a:t> </a:t>
            </a:r>
            <a:r>
              <a:rPr lang="hr-HR" dirty="0" err="1" smtClean="0"/>
              <a:t>Economy</a:t>
            </a:r>
            <a:r>
              <a:rPr lang="hr-HR" dirty="0" smtClean="0"/>
              <a:t> </a:t>
            </a:r>
            <a:r>
              <a:rPr lang="hr-HR" dirty="0" err="1" smtClean="0"/>
              <a:t>of</a:t>
            </a:r>
            <a:r>
              <a:rPr lang="hr-HR" dirty="0" smtClean="0"/>
              <a:t> </a:t>
            </a:r>
            <a:r>
              <a:rPr lang="hr-HR" dirty="0" err="1" smtClean="0"/>
              <a:t>Action</a:t>
            </a:r>
            <a:r>
              <a:rPr lang="hr-HR" dirty="0" smtClean="0"/>
              <a:t>: </a:t>
            </a:r>
            <a:r>
              <a:rPr lang="hr-HR" dirty="0" err="1" smtClean="0"/>
              <a:t>Glucose</a:t>
            </a:r>
            <a:r>
              <a:rPr lang="hr-HR" dirty="0" smtClean="0"/>
              <a:t> </a:t>
            </a:r>
            <a:r>
              <a:rPr lang="hr-HR" dirty="0" err="1" smtClean="0"/>
              <a:t>and</a:t>
            </a:r>
            <a:r>
              <a:rPr lang="hr-HR" dirty="0" smtClean="0"/>
              <a:t> </a:t>
            </a:r>
            <a:r>
              <a:rPr lang="hr-HR" dirty="0" err="1" smtClean="0"/>
              <a:t>the</a:t>
            </a:r>
            <a:r>
              <a:rPr lang="hr-HR" dirty="0" smtClean="0"/>
              <a:t> </a:t>
            </a:r>
            <a:r>
              <a:rPr lang="hr-HR" dirty="0" err="1" smtClean="0"/>
              <a:t>Perception</a:t>
            </a:r>
            <a:r>
              <a:rPr lang="hr-HR" dirty="0" smtClean="0"/>
              <a:t> </a:t>
            </a:r>
            <a:r>
              <a:rPr lang="hr-HR" dirty="0" err="1" smtClean="0"/>
              <a:t>of</a:t>
            </a:r>
            <a:r>
              <a:rPr lang="hr-HR" dirty="0" smtClean="0"/>
              <a:t> </a:t>
            </a:r>
            <a:r>
              <a:rPr lang="hr-HR" dirty="0" err="1" smtClean="0"/>
              <a:t>Geographical</a:t>
            </a:r>
            <a:r>
              <a:rPr lang="hr-HR" dirty="0" smtClean="0"/>
              <a:t> </a:t>
            </a:r>
            <a:r>
              <a:rPr lang="hr-HR" dirty="0" err="1" smtClean="0"/>
              <a:t>Slant</a:t>
            </a:r>
            <a:r>
              <a:rPr lang="hr-HR" dirty="0" smtClean="0"/>
              <a:t>. </a:t>
            </a:r>
            <a:r>
              <a:rPr lang="hr-HR" dirty="0" err="1" smtClean="0"/>
              <a:t>Perception</a:t>
            </a:r>
            <a:r>
              <a:rPr lang="hr-HR" dirty="0" smtClean="0"/>
              <a:t>, 39(4), 464-482</a:t>
            </a:r>
            <a:br>
              <a:rPr lang="hr-HR" dirty="0" smtClean="0"/>
            </a:br>
            <a:endParaRPr lang="hr-HR" dirty="0" smtClean="0"/>
          </a:p>
          <a:p>
            <a:r>
              <a:rPr lang="hr-HR" dirty="0" err="1" smtClean="0"/>
              <a:t>Carney</a:t>
            </a:r>
            <a:r>
              <a:rPr lang="hr-HR" dirty="0" smtClean="0"/>
              <a:t> </a:t>
            </a:r>
            <a:r>
              <a:rPr lang="hr-HR" dirty="0" err="1" smtClean="0"/>
              <a:t>D.R</a:t>
            </a:r>
            <a:r>
              <a:rPr lang="hr-HR" dirty="0" smtClean="0"/>
              <a:t>., </a:t>
            </a:r>
            <a:r>
              <a:rPr lang="hr-HR" dirty="0" err="1" smtClean="0"/>
              <a:t>Cuddy</a:t>
            </a:r>
            <a:r>
              <a:rPr lang="hr-HR" dirty="0" smtClean="0"/>
              <a:t>, A. J. C., </a:t>
            </a:r>
            <a:r>
              <a:rPr lang="hr-HR" dirty="0" err="1" smtClean="0"/>
              <a:t>Yap</a:t>
            </a:r>
            <a:r>
              <a:rPr lang="hr-HR" dirty="0" smtClean="0"/>
              <a:t>, A. J. (2010). Power </a:t>
            </a:r>
            <a:r>
              <a:rPr lang="hr-HR" dirty="0" err="1" smtClean="0"/>
              <a:t>Posing</a:t>
            </a:r>
            <a:r>
              <a:rPr lang="hr-HR" dirty="0" smtClean="0"/>
              <a:t>: </a:t>
            </a:r>
            <a:r>
              <a:rPr lang="hr-HR" dirty="0" err="1" smtClean="0"/>
              <a:t>Brief</a:t>
            </a:r>
            <a:r>
              <a:rPr lang="hr-HR" dirty="0" smtClean="0"/>
              <a:t> </a:t>
            </a:r>
            <a:r>
              <a:rPr lang="hr-HR" dirty="0" err="1" smtClean="0"/>
              <a:t>Nonverbal</a:t>
            </a:r>
            <a:r>
              <a:rPr lang="hr-HR" dirty="0" smtClean="0"/>
              <a:t> </a:t>
            </a:r>
            <a:r>
              <a:rPr lang="hr-HR" dirty="0" err="1" smtClean="0"/>
              <a:t>Displays</a:t>
            </a:r>
            <a:r>
              <a:rPr lang="hr-HR" dirty="0" smtClean="0"/>
              <a:t> </a:t>
            </a:r>
            <a:r>
              <a:rPr lang="hr-HR" dirty="0" err="1" smtClean="0"/>
              <a:t>Affect</a:t>
            </a:r>
            <a:r>
              <a:rPr lang="hr-HR" dirty="0" smtClean="0"/>
              <a:t> </a:t>
            </a:r>
            <a:r>
              <a:rPr lang="hr-HR" dirty="0" err="1" smtClean="0"/>
              <a:t>Neuroendocrine</a:t>
            </a:r>
            <a:r>
              <a:rPr lang="hr-HR" dirty="0" smtClean="0"/>
              <a:t> </a:t>
            </a:r>
            <a:r>
              <a:rPr lang="hr-HR" dirty="0" err="1" smtClean="0"/>
              <a:t>Levels</a:t>
            </a:r>
            <a:r>
              <a:rPr lang="hr-HR" dirty="0" smtClean="0"/>
              <a:t> </a:t>
            </a:r>
            <a:r>
              <a:rPr lang="hr-HR" dirty="0" err="1" smtClean="0"/>
              <a:t>and</a:t>
            </a:r>
            <a:r>
              <a:rPr lang="hr-HR" dirty="0" smtClean="0"/>
              <a:t> </a:t>
            </a:r>
            <a:r>
              <a:rPr lang="hr-HR" dirty="0" err="1" smtClean="0"/>
              <a:t>Risk</a:t>
            </a:r>
            <a:r>
              <a:rPr lang="hr-HR" dirty="0" smtClean="0"/>
              <a:t> </a:t>
            </a:r>
            <a:r>
              <a:rPr lang="hr-HR" dirty="0" err="1" smtClean="0"/>
              <a:t>Tolerance</a:t>
            </a:r>
            <a:r>
              <a:rPr lang="hr-HR" dirty="0" smtClean="0"/>
              <a:t>. </a:t>
            </a:r>
            <a:r>
              <a:rPr lang="hr-HR" dirty="0" err="1" smtClean="0"/>
              <a:t>Psychological</a:t>
            </a:r>
            <a:r>
              <a:rPr lang="hr-HR" dirty="0" smtClean="0"/>
              <a:t> </a:t>
            </a:r>
            <a:r>
              <a:rPr lang="hr-HR" dirty="0" err="1" smtClean="0"/>
              <a:t>Science</a:t>
            </a:r>
            <a:r>
              <a:rPr lang="hr-HR" dirty="0" smtClean="0"/>
              <a:t>, 21, 1363-1368.</a:t>
            </a:r>
            <a:br>
              <a:rPr lang="hr-HR" dirty="0" smtClean="0"/>
            </a:br>
            <a:endParaRPr lang="hr-HR" dirty="0" smtClean="0"/>
          </a:p>
          <a:p>
            <a:endParaRPr lang="hr-H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Highest risk: Suicide </a:t>
            </a:r>
            <a:r>
              <a:rPr lang="en-GB" dirty="0" err="1" smtClean="0"/>
              <a:t>planning,taken</a:t>
            </a:r>
            <a:r>
              <a:rPr lang="en-GB" dirty="0" smtClean="0"/>
              <a:t> action  – making a suicide plan</a:t>
            </a:r>
            <a:endParaRPr lang="hr-HR" dirty="0" smtClean="0"/>
          </a:p>
        </p:txBody>
      </p:sp>
      <p:sp>
        <p:nvSpPr>
          <p:cNvPr id="3" name="Content Placeholder 2"/>
          <p:cNvSpPr>
            <a:spLocks noGrp="1"/>
          </p:cNvSpPr>
          <p:nvPr>
            <p:ph idx="1"/>
          </p:nvPr>
        </p:nvSpPr>
        <p:spPr/>
        <p:txBody>
          <a:bodyPr>
            <a:normAutofit fontScale="92500" lnSpcReduction="10000"/>
          </a:bodyPr>
          <a:lstStyle/>
          <a:p>
            <a:pPr lvl="0"/>
            <a:r>
              <a:rPr lang="en-GB" dirty="0" smtClean="0"/>
              <a:t>Has written a will</a:t>
            </a:r>
            <a:endParaRPr lang="hr-HR" dirty="0" smtClean="0"/>
          </a:p>
          <a:p>
            <a:pPr lvl="0"/>
            <a:r>
              <a:rPr lang="en-GB" dirty="0" smtClean="0"/>
              <a:t>Has acquired the means and knows where to find the particular </a:t>
            </a:r>
            <a:r>
              <a:rPr lang="en-GB" dirty="0" err="1" smtClean="0"/>
              <a:t>gun,pills</a:t>
            </a:r>
            <a:r>
              <a:rPr lang="en-GB" dirty="0" smtClean="0"/>
              <a:t>, rope, etc.)</a:t>
            </a:r>
            <a:endParaRPr lang="hr-HR" dirty="0" smtClean="0"/>
          </a:p>
          <a:p>
            <a:pPr lvl="0"/>
            <a:r>
              <a:rPr lang="en-GB" dirty="0" smtClean="0"/>
              <a:t>Knows where and when he/she will do it</a:t>
            </a:r>
            <a:endParaRPr lang="hr-HR" dirty="0" smtClean="0"/>
          </a:p>
          <a:p>
            <a:pPr lvl="0"/>
            <a:r>
              <a:rPr lang="en-GB" dirty="0" smtClean="0"/>
              <a:t>Knows to whom and how he/she wants to say goodbye (higher risk if already said goodbye)</a:t>
            </a:r>
            <a:endParaRPr lang="hr-HR" dirty="0" smtClean="0"/>
          </a:p>
          <a:p>
            <a:pPr lvl="0"/>
            <a:r>
              <a:rPr lang="en-GB" dirty="0" smtClean="0"/>
              <a:t>Has covered all debt or knows how</a:t>
            </a:r>
            <a:endParaRPr lang="hr-HR" dirty="0" smtClean="0"/>
          </a:p>
          <a:p>
            <a:pPr lvl="0"/>
            <a:r>
              <a:rPr lang="en-GB" dirty="0" smtClean="0"/>
              <a:t>Has finished all work, no pending tasks</a:t>
            </a:r>
            <a:endParaRPr lang="hr-HR" dirty="0" smtClean="0"/>
          </a:p>
          <a:p>
            <a:pPr lvl="0"/>
            <a:r>
              <a:rPr lang="en-GB" dirty="0" smtClean="0"/>
              <a:t>After a period of depressing behaviour, now feels much better</a:t>
            </a:r>
            <a:endParaRPr lang="hr-H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Risk factors (the more factors present, the greater the risk)</a:t>
            </a:r>
            <a:endParaRPr lang="hr-HR" dirty="0"/>
          </a:p>
        </p:txBody>
      </p:sp>
      <p:sp>
        <p:nvSpPr>
          <p:cNvPr id="3" name="Content Placeholder 2"/>
          <p:cNvSpPr>
            <a:spLocks noGrp="1"/>
          </p:cNvSpPr>
          <p:nvPr>
            <p:ph idx="1"/>
          </p:nvPr>
        </p:nvSpPr>
        <p:spPr>
          <a:xfrm>
            <a:off x="357158" y="1571612"/>
            <a:ext cx="8229600" cy="4625609"/>
          </a:xfrm>
        </p:spPr>
        <p:txBody>
          <a:bodyPr>
            <a:noAutofit/>
          </a:bodyPr>
          <a:lstStyle/>
          <a:p>
            <a:r>
              <a:rPr lang="en-GB" sz="2400" dirty="0" smtClean="0"/>
              <a:t>Physical illness (2x higher risk) – cancer, aids, epilepsy, chronic pain</a:t>
            </a:r>
            <a:endParaRPr lang="hr-HR" sz="2400" dirty="0" smtClean="0"/>
          </a:p>
          <a:p>
            <a:r>
              <a:rPr lang="en-GB" sz="2400" dirty="0" smtClean="0"/>
              <a:t>First three weeks after release from the hospital (after psychiatry treatment 100x greater)</a:t>
            </a:r>
            <a:endParaRPr lang="hr-HR" sz="2400" dirty="0" smtClean="0"/>
          </a:p>
          <a:p>
            <a:r>
              <a:rPr lang="en-GB" sz="2400" dirty="0" smtClean="0"/>
              <a:t>Non-suicidal self-injury – skin burning, cutting, hitting –higher risk (adults at higher risk because 15% adolescent try self-harming behaviour)</a:t>
            </a:r>
            <a:endParaRPr lang="hr-HR" sz="2400" dirty="0" smtClean="0"/>
          </a:p>
          <a:p>
            <a:r>
              <a:rPr lang="en-GB" sz="2400" dirty="0" smtClean="0"/>
              <a:t>Prior suicide attempt (if it required medical </a:t>
            </a:r>
            <a:r>
              <a:rPr lang="hr-HR" sz="2400" dirty="0" err="1" smtClean="0"/>
              <a:t>help</a:t>
            </a:r>
            <a:r>
              <a:rPr lang="en-GB" sz="2400" dirty="0" smtClean="0"/>
              <a:t>– higher risk)</a:t>
            </a:r>
            <a:endParaRPr lang="hr-HR" sz="2400" dirty="0" smtClean="0"/>
          </a:p>
          <a:p>
            <a:r>
              <a:rPr lang="en-GB" sz="2400" dirty="0" smtClean="0"/>
              <a:t>Suicide of a close person</a:t>
            </a:r>
            <a:endParaRPr lang="hr-HR" sz="2400" dirty="0" smtClean="0"/>
          </a:p>
          <a:p>
            <a:r>
              <a:rPr lang="en-GB" sz="2400" dirty="0" smtClean="0"/>
              <a:t>Great personal loss (partner, job, family member, …)</a:t>
            </a:r>
            <a:endParaRPr lang="hr-HR" sz="2400" dirty="0" smtClean="0"/>
          </a:p>
          <a:p>
            <a:r>
              <a:rPr lang="en-GB" sz="2400" dirty="0" smtClean="0"/>
              <a:t>Depressing (people who depress account for 75% total suicide)</a:t>
            </a:r>
            <a:endParaRPr lang="hr-HR" sz="2400" dirty="0" smtClean="0"/>
          </a:p>
          <a:p>
            <a:r>
              <a:rPr lang="en-GB" sz="2400" dirty="0" smtClean="0"/>
              <a:t>Schizophrenia (10%)</a:t>
            </a:r>
            <a:endParaRPr lang="hr-HR" sz="2400" dirty="0" smtClean="0"/>
          </a:p>
          <a:p>
            <a:r>
              <a:rPr lang="en-GB" sz="2400" dirty="0" smtClean="0"/>
              <a:t>Substance dependent behaviour</a:t>
            </a:r>
            <a:endParaRPr lang="hr-HR" sz="24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Risk</a:t>
            </a:r>
            <a:r>
              <a:rPr lang="hr-HR" dirty="0" smtClean="0"/>
              <a:t> </a:t>
            </a:r>
            <a:r>
              <a:rPr lang="hr-HR" dirty="0" err="1" smtClean="0"/>
              <a:t>factors</a:t>
            </a:r>
            <a:endParaRPr lang="hr-HR" dirty="0"/>
          </a:p>
        </p:txBody>
      </p:sp>
      <p:sp>
        <p:nvSpPr>
          <p:cNvPr id="3" name="Content Placeholder 2"/>
          <p:cNvSpPr>
            <a:spLocks noGrp="1"/>
          </p:cNvSpPr>
          <p:nvPr>
            <p:ph idx="1"/>
          </p:nvPr>
        </p:nvSpPr>
        <p:spPr/>
        <p:txBody>
          <a:bodyPr>
            <a:normAutofit fontScale="85000" lnSpcReduction="20000"/>
          </a:bodyPr>
          <a:lstStyle/>
          <a:p>
            <a:r>
              <a:rPr lang="en-GB" dirty="0" smtClean="0"/>
              <a:t>High risk behaviour – alpinism, fast driving, etc.</a:t>
            </a:r>
            <a:endParaRPr lang="hr-HR" dirty="0" smtClean="0"/>
          </a:p>
          <a:p>
            <a:r>
              <a:rPr lang="en-GB" dirty="0" smtClean="0"/>
              <a:t>Men 3x higher risk than women (women older than 50, men 35-45 y/o highest risk). Only 10% of all suicide is for girls and boys 10 to 19 y/o, girls try, boys die. </a:t>
            </a:r>
            <a:endParaRPr lang="hr-HR" dirty="0" smtClean="0"/>
          </a:p>
          <a:p>
            <a:r>
              <a:rPr lang="en-GB" dirty="0" smtClean="0"/>
              <a:t>In adolescence sexual orientation (non-hetero higher risk)</a:t>
            </a:r>
            <a:endParaRPr lang="hr-HR" dirty="0" smtClean="0"/>
          </a:p>
          <a:p>
            <a:r>
              <a:rPr lang="en-GB" dirty="0" smtClean="0"/>
              <a:t>Loneliness, rage, abuse</a:t>
            </a:r>
            <a:endParaRPr lang="hr-HR" dirty="0" smtClean="0"/>
          </a:p>
          <a:p>
            <a:r>
              <a:rPr lang="en-GB" dirty="0" smtClean="0"/>
              <a:t>Accessed online content that promotes suicide (e.g. </a:t>
            </a:r>
            <a:r>
              <a:rPr lang="en-GB" dirty="0" err="1" smtClean="0"/>
              <a:t>Momo</a:t>
            </a:r>
            <a:r>
              <a:rPr lang="en-GB" dirty="0" smtClean="0"/>
              <a:t>)</a:t>
            </a:r>
            <a:endParaRPr lang="hr-HR" dirty="0" smtClean="0"/>
          </a:p>
          <a:p>
            <a:r>
              <a:rPr lang="en-GB" dirty="0" smtClean="0"/>
              <a:t>Inability for self-care or care for significant others</a:t>
            </a:r>
            <a:endParaRPr lang="hr-HR" dirty="0" smtClean="0"/>
          </a:p>
          <a:p>
            <a:r>
              <a:rPr lang="en-GB" dirty="0" smtClean="0"/>
              <a:t>Financial, existential problems</a:t>
            </a:r>
            <a:endParaRPr lang="hr-HR" dirty="0" smtClean="0"/>
          </a:p>
          <a:p>
            <a:r>
              <a:rPr lang="en-GB" dirty="0" smtClean="0"/>
              <a:t>Recent change of living con</a:t>
            </a:r>
            <a:r>
              <a:rPr lang="hr-HR" smtClean="0"/>
              <a:t>d</a:t>
            </a:r>
            <a:r>
              <a:rPr lang="en-GB" smtClean="0"/>
              <a:t>iions </a:t>
            </a:r>
            <a:r>
              <a:rPr lang="en-GB" dirty="0" smtClean="0"/>
              <a:t>(moving to another town – country, higher risk)</a:t>
            </a:r>
            <a:endParaRPr lang="hr-H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928662" y="500042"/>
            <a:ext cx="5786478" cy="4714908"/>
          </a:xfrm>
        </p:spPr>
        <p:txBody>
          <a:bodyPr>
            <a:normAutofit fontScale="90000"/>
          </a:bodyPr>
          <a:lstStyle/>
          <a:p>
            <a:r>
              <a:rPr lang="hr-HR" dirty="0" err="1" smtClean="0"/>
              <a:t>Client</a:t>
            </a:r>
            <a:r>
              <a:rPr lang="hr-HR" dirty="0" smtClean="0"/>
              <a:t> </a:t>
            </a:r>
            <a:r>
              <a:rPr lang="hr-HR" dirty="0" err="1" smtClean="0"/>
              <a:t>cries</a:t>
            </a:r>
            <a:r>
              <a:rPr lang="hr-HR" dirty="0" smtClean="0"/>
              <a:t>: I </a:t>
            </a:r>
            <a:r>
              <a:rPr lang="hr-HR" dirty="0" err="1" smtClean="0"/>
              <a:t>know</a:t>
            </a:r>
            <a:r>
              <a:rPr lang="hr-HR" dirty="0" smtClean="0"/>
              <a:t> </a:t>
            </a:r>
            <a:r>
              <a:rPr lang="hr-HR" dirty="0" err="1" smtClean="0"/>
              <a:t>she</a:t>
            </a:r>
            <a:r>
              <a:rPr lang="hr-HR" dirty="0" smtClean="0"/>
              <a:t>’s </a:t>
            </a:r>
            <a:r>
              <a:rPr lang="hr-HR" dirty="0" err="1" smtClean="0"/>
              <a:t>cheating</a:t>
            </a:r>
            <a:r>
              <a:rPr lang="hr-HR" dirty="0" smtClean="0"/>
              <a:t> on me! </a:t>
            </a:r>
            <a:r>
              <a:rPr lang="hr-HR" dirty="0" err="1" smtClean="0"/>
              <a:t>She</a:t>
            </a:r>
            <a:r>
              <a:rPr lang="hr-HR" dirty="0" smtClean="0"/>
              <a:t> </a:t>
            </a:r>
            <a:r>
              <a:rPr lang="hr-HR" dirty="0" err="1" smtClean="0"/>
              <a:t>betrayed</a:t>
            </a:r>
            <a:r>
              <a:rPr lang="hr-HR" dirty="0" smtClean="0"/>
              <a:t> me. It’s time to </a:t>
            </a:r>
            <a:r>
              <a:rPr lang="hr-HR" dirty="0" err="1" smtClean="0"/>
              <a:t>end</a:t>
            </a:r>
            <a:r>
              <a:rPr lang="hr-HR" dirty="0" smtClean="0"/>
              <a:t> it all! </a:t>
            </a:r>
            <a:br>
              <a:rPr lang="hr-HR" dirty="0" smtClean="0"/>
            </a:br>
            <a:r>
              <a:rPr lang="hr-HR" dirty="0" smtClean="0"/>
              <a:t/>
            </a:r>
            <a:br>
              <a:rPr lang="hr-HR" dirty="0" smtClean="0"/>
            </a:br>
            <a:r>
              <a:rPr lang="hr-HR" sz="4200" dirty="0" smtClean="0"/>
              <a:t>(C </a:t>
            </a:r>
            <a:r>
              <a:rPr lang="hr-HR" sz="4200" dirty="0" err="1" smtClean="0"/>
              <a:t>voices</a:t>
            </a:r>
            <a:r>
              <a:rPr lang="hr-HR" sz="4200" dirty="0" smtClean="0"/>
              <a:t> his </a:t>
            </a:r>
            <a:r>
              <a:rPr lang="hr-HR" sz="4200" dirty="0" err="1" smtClean="0"/>
              <a:t>knowledge</a:t>
            </a:r>
            <a:r>
              <a:rPr lang="hr-HR" sz="4200" dirty="0" smtClean="0"/>
              <a:t> </a:t>
            </a:r>
            <a:r>
              <a:rPr lang="hr-HR" sz="4200" dirty="0" err="1" smtClean="0"/>
              <a:t>about</a:t>
            </a:r>
            <a:r>
              <a:rPr lang="hr-HR" sz="4200" dirty="0" smtClean="0"/>
              <a:t> </a:t>
            </a:r>
            <a:r>
              <a:rPr lang="hr-HR" sz="4200" dirty="0" err="1" smtClean="0"/>
              <a:t>behaviour</a:t>
            </a:r>
            <a:r>
              <a:rPr lang="hr-HR" sz="4200" dirty="0" smtClean="0"/>
              <a:t> </a:t>
            </a:r>
            <a:r>
              <a:rPr lang="hr-HR" sz="4200" dirty="0" err="1" smtClean="0"/>
              <a:t>of</a:t>
            </a:r>
            <a:r>
              <a:rPr lang="hr-HR" sz="4200" dirty="0" smtClean="0"/>
              <a:t> </a:t>
            </a:r>
            <a:r>
              <a:rPr lang="hr-HR" sz="4200" dirty="0" err="1" smtClean="0"/>
              <a:t>his</a:t>
            </a:r>
            <a:r>
              <a:rPr lang="hr-HR" sz="4200" dirty="0" smtClean="0"/>
              <a:t> </a:t>
            </a:r>
            <a:r>
              <a:rPr lang="hr-HR" sz="4000" dirty="0" err="1" smtClean="0"/>
              <a:t>fiancée</a:t>
            </a:r>
            <a:r>
              <a:rPr lang="hr-HR" sz="4000" dirty="0" smtClean="0"/>
              <a:t>. He is</a:t>
            </a:r>
            <a:r>
              <a:rPr lang="hr-HR" sz="4000" b="0" dirty="0" smtClean="0"/>
              <a:t> </a:t>
            </a:r>
            <a:r>
              <a:rPr lang="hr-HR" sz="4200" dirty="0" err="1" smtClean="0"/>
              <a:t>connecting</a:t>
            </a:r>
            <a:r>
              <a:rPr lang="hr-HR" sz="4200" dirty="0" smtClean="0"/>
              <a:t> it </a:t>
            </a:r>
            <a:r>
              <a:rPr lang="hr-HR" sz="4200" dirty="0" err="1" smtClean="0"/>
              <a:t>with</a:t>
            </a:r>
            <a:r>
              <a:rPr lang="hr-HR" sz="4200" dirty="0" smtClean="0"/>
              <a:t> “me” </a:t>
            </a:r>
            <a:r>
              <a:rPr lang="hr-HR" sz="4200" dirty="0" err="1" smtClean="0"/>
              <a:t>believing</a:t>
            </a:r>
            <a:r>
              <a:rPr lang="hr-HR" sz="4200" dirty="0" smtClean="0"/>
              <a:t> her </a:t>
            </a:r>
            <a:r>
              <a:rPr lang="hr-HR" sz="4200" dirty="0" err="1" smtClean="0"/>
              <a:t>behaviour</a:t>
            </a:r>
            <a:r>
              <a:rPr lang="hr-HR" sz="4200" dirty="0" smtClean="0"/>
              <a:t> </a:t>
            </a:r>
            <a:r>
              <a:rPr lang="hr-HR" sz="4200" dirty="0" err="1" smtClean="0"/>
              <a:t>can</a:t>
            </a:r>
            <a:r>
              <a:rPr lang="hr-HR" sz="4200" dirty="0" smtClean="0"/>
              <a:t> </a:t>
            </a:r>
            <a:r>
              <a:rPr lang="hr-HR" sz="4200" dirty="0" err="1" smtClean="0"/>
              <a:t>betray</a:t>
            </a:r>
            <a:r>
              <a:rPr lang="hr-HR" sz="4200" dirty="0" smtClean="0"/>
              <a:t> </a:t>
            </a:r>
            <a:r>
              <a:rPr lang="hr-HR" sz="4200" dirty="0" err="1" smtClean="0"/>
              <a:t>him</a:t>
            </a:r>
            <a:r>
              <a:rPr lang="hr-HR" sz="4200" dirty="0" smtClean="0"/>
              <a:t>)</a:t>
            </a:r>
            <a:endParaRPr lang="hr-HR" sz="4200" dirty="0"/>
          </a:p>
        </p:txBody>
      </p:sp>
      <p:pic>
        <p:nvPicPr>
          <p:cNvPr id="16390" name="Picture 6" descr="36,700+ Counseling Stock Illustrations, Royalty-Free Vector Graphics &amp; Clip  Art - iStock | Counselor, Therapy, Family counseling"/>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6786578" y="714356"/>
            <a:ext cx="2143140" cy="214314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57224" y="500042"/>
            <a:ext cx="6072230" cy="4714908"/>
          </a:xfrm>
        </p:spPr>
        <p:txBody>
          <a:bodyPr>
            <a:normAutofit fontScale="90000"/>
          </a:bodyPr>
          <a:lstStyle/>
          <a:p>
            <a:r>
              <a:rPr lang="hr-HR" dirty="0" err="1" smtClean="0"/>
              <a:t>Epistemology</a:t>
            </a:r>
            <a:r>
              <a:rPr lang="hr-HR" dirty="0" smtClean="0"/>
              <a:t>: </a:t>
            </a:r>
            <a:r>
              <a:rPr lang="hr-HR" b="0" dirty="0" err="1" smtClean="0"/>
              <a:t>where</a:t>
            </a:r>
            <a:r>
              <a:rPr lang="hr-HR" b="0" dirty="0" smtClean="0"/>
              <a:t> </a:t>
            </a:r>
            <a:r>
              <a:rPr lang="hr-HR" b="0" dirty="0" err="1" smtClean="0"/>
              <a:t>does</a:t>
            </a:r>
            <a:r>
              <a:rPr lang="hr-HR" b="0" dirty="0" smtClean="0"/>
              <a:t> </a:t>
            </a:r>
            <a:r>
              <a:rPr lang="hr-HR" b="0" dirty="0" err="1" smtClean="0"/>
              <a:t>knowledge</a:t>
            </a:r>
            <a:r>
              <a:rPr lang="hr-HR" b="0" dirty="0" smtClean="0"/>
              <a:t> </a:t>
            </a:r>
            <a:r>
              <a:rPr lang="hr-HR" b="0" dirty="0" err="1" smtClean="0"/>
              <a:t>come</a:t>
            </a:r>
            <a:r>
              <a:rPr lang="hr-HR" b="0" dirty="0" smtClean="0"/>
              <a:t> </a:t>
            </a:r>
            <a:r>
              <a:rPr lang="hr-HR" b="0" dirty="0" err="1" smtClean="0"/>
              <a:t>from</a:t>
            </a:r>
            <a:r>
              <a:rPr lang="hr-HR" b="0" dirty="0" smtClean="0"/>
              <a:t>?</a:t>
            </a:r>
            <a:br>
              <a:rPr lang="hr-HR" b="0" dirty="0" smtClean="0"/>
            </a:br>
            <a:r>
              <a:rPr lang="hr-HR" b="0" dirty="0" smtClean="0"/>
              <a:t/>
            </a:r>
            <a:br>
              <a:rPr lang="hr-HR" b="0" dirty="0" smtClean="0"/>
            </a:br>
            <a:r>
              <a:rPr lang="en-US" dirty="0" smtClean="0"/>
              <a:t> Stoics - Epictetus:</a:t>
            </a:r>
            <a:r>
              <a:rPr lang="en-US" b="0" dirty="0" smtClean="0"/>
              <a:t> It is not events that disturb us, but </a:t>
            </a:r>
            <a:r>
              <a:rPr lang="hr-HR" b="0" dirty="0" err="1" smtClean="0"/>
              <a:t>what</a:t>
            </a:r>
            <a:r>
              <a:rPr lang="hr-HR" b="0" dirty="0" smtClean="0"/>
              <a:t> </a:t>
            </a:r>
            <a:r>
              <a:rPr lang="hr-HR" b="0" dirty="0" err="1" smtClean="0"/>
              <a:t>we</a:t>
            </a:r>
            <a:r>
              <a:rPr lang="hr-HR" b="0" dirty="0" smtClean="0"/>
              <a:t> </a:t>
            </a:r>
            <a:r>
              <a:rPr lang="hr-HR" b="0" dirty="0" err="1" smtClean="0"/>
              <a:t>think</a:t>
            </a:r>
            <a:r>
              <a:rPr lang="hr-HR" b="0" dirty="0" smtClean="0"/>
              <a:t> </a:t>
            </a:r>
            <a:r>
              <a:rPr lang="hr-HR" b="0" dirty="0" err="1" smtClean="0"/>
              <a:t>about</a:t>
            </a:r>
            <a:r>
              <a:rPr lang="hr-HR" b="0" dirty="0" smtClean="0"/>
              <a:t> </a:t>
            </a:r>
            <a:r>
              <a:rPr lang="en-US" b="0" dirty="0" smtClean="0"/>
              <a:t>those events </a:t>
            </a:r>
            <a:endParaRPr lang="hr-HR" sz="4200" dirty="0"/>
          </a:p>
        </p:txBody>
      </p:sp>
      <p:sp>
        <p:nvSpPr>
          <p:cNvPr id="3" name="Rectangle 2"/>
          <p:cNvSpPr/>
          <p:nvPr/>
        </p:nvSpPr>
        <p:spPr>
          <a:xfrm rot="18937675">
            <a:off x="6861407" y="3329915"/>
            <a:ext cx="2162773" cy="923330"/>
          </a:xfrm>
          <a:prstGeom prst="rect">
            <a:avLst/>
          </a:prstGeom>
          <a:noFill/>
        </p:spPr>
        <p:txBody>
          <a:bodyPr wrap="none" lIns="91440" tIns="45720" rIns="91440" bIns="45720">
            <a:spAutoFit/>
          </a:bodyPr>
          <a:lstStyle/>
          <a:p>
            <a:pPr algn="ctr"/>
            <a:r>
              <a:rPr lang="hr-HR"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I </a:t>
            </a:r>
            <a:r>
              <a:rPr lang="hr-HR" sz="54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know</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2228</TotalTime>
  <Words>1188</Words>
  <Application>Microsoft Office PowerPoint</Application>
  <PresentationFormat>On-screen Show (4:3)</PresentationFormat>
  <Paragraphs>352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Module</vt:lpstr>
      <vt:lpstr>On suicide Using Choice Theory to understand the behaviour that could end all suffering at once </vt:lpstr>
      <vt:lpstr>Topics</vt:lpstr>
      <vt:lpstr>The client  22 y/o male – a Third mate sailing on a tanker. Living with his mother. After a 3-year love affair, his fiancee breaks up with him</vt:lpstr>
      <vt:lpstr>Everything falls apart, weird thoughts go through my mind</vt:lpstr>
      <vt:lpstr>Highest risk: Suicide planning,taken action  – making a suicide plan</vt:lpstr>
      <vt:lpstr>Risk factors (the more factors present, the greater the risk)</vt:lpstr>
      <vt:lpstr>Risk factors</vt:lpstr>
      <vt:lpstr>Client cries: I know she’s cheating on me! She betrayed me. It’s time to end it all!   (C voices his knowledge about behaviour of his fiancée. He is connecting it with “me” believing her behaviour can betray him)</vt:lpstr>
      <vt:lpstr>Epistemology: where does knowledge come from?   Stoics - Epictetus: It is not events that disturb us, but what we think about those events </vt:lpstr>
      <vt:lpstr>Descartes: Cogito ergo sum 17th century  Huserl: we can know only of something that is within the grasp of our consciousness – phenomenology – 20th century </vt:lpstr>
      <vt:lpstr>Kant: dialectics  </vt:lpstr>
      <vt:lpstr>Do circumstances create me … or I create me?  Who is the “I” that is creating “me”?</vt:lpstr>
      <vt:lpstr> Heidegger: Being human - Being here (dasein) - Being here and now (humanism) - Being here and now in the world - Being here, now in the world by relating</vt:lpstr>
      <vt:lpstr>Slide 14</vt:lpstr>
      <vt:lpstr>Slide 15</vt:lpstr>
      <vt:lpstr>Slide 16</vt:lpstr>
      <vt:lpstr>Slide 17</vt:lpstr>
      <vt:lpstr>What is the problem really?</vt:lpstr>
      <vt:lpstr>Eurovision 2024</vt:lpstr>
      <vt:lpstr>Loreen – Euphoria</vt:lpstr>
      <vt:lpstr>Brain = Skin</vt:lpstr>
      <vt:lpstr>Cell membrane receptors</vt:lpstr>
      <vt:lpstr>Striatum</vt:lpstr>
      <vt:lpstr>Neurons in the Striatum</vt:lpstr>
      <vt:lpstr>Synapse</vt:lpstr>
      <vt:lpstr>Cell membrane                         Dopamine D2 receptor </vt:lpstr>
      <vt:lpstr>Protein synthesis (creating)</vt:lpstr>
      <vt:lpstr>Protein synthesis (creating life!)</vt:lpstr>
      <vt:lpstr>Cocaine blocks dopamine transport</vt:lpstr>
      <vt:lpstr>Number of receptors reduce - tolerance (anhedonia)</vt:lpstr>
      <vt:lpstr>Common advice</vt:lpstr>
      <vt:lpstr>Other solutions known to men to deal with the same problem</vt:lpstr>
      <vt:lpstr>C: She is chearing on me! </vt:lpstr>
      <vt:lpstr>The problem is not that I have to live without you from now on</vt:lpstr>
      <vt:lpstr>Purpose of insisting?</vt:lpstr>
      <vt:lpstr>I don’t see a woman What I see is an opportunity to act But she sees something in me too </vt:lpstr>
      <vt:lpstr>Choice Theory Beliefs</vt:lpstr>
      <vt:lpstr>Takeaway?</vt:lpstr>
      <vt:lpstr>Reference</vt:lpstr>
      <vt:lpstr>Reference</vt:lpstr>
      <vt:lpstr>Reference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klijent sebe stvara</dc:title>
  <dc:creator>Knjiznica</dc:creator>
  <cp:lastModifiedBy>Knjiznica</cp:lastModifiedBy>
  <cp:revision>155</cp:revision>
  <dcterms:created xsi:type="dcterms:W3CDTF">2024-01-12T15:48:21Z</dcterms:created>
  <dcterms:modified xsi:type="dcterms:W3CDTF">2024-07-26T10:13:45Z</dcterms:modified>
</cp:coreProperties>
</file>